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60" r:id="rId5"/>
    <p:sldId id="261" r:id="rId6"/>
    <p:sldId id="262" r:id="rId7"/>
    <p:sldId id="263" r:id="rId8"/>
    <p:sldId id="275" r:id="rId9"/>
    <p:sldId id="264" r:id="rId10"/>
    <p:sldId id="265" r:id="rId11"/>
    <p:sldId id="278" r:id="rId12"/>
    <p:sldId id="271" r:id="rId13"/>
    <p:sldId id="268" r:id="rId14"/>
    <p:sldId id="272" r:id="rId15"/>
    <p:sldId id="277" r:id="rId16"/>
    <p:sldId id="270" r:id="rId17"/>
    <p:sldId id="269"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9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0DA51223-3154-4E1B-B60F-27E1B2CA2E7A}" type="datetimeFigureOut">
              <a:rPr lang="en-US" smtClean="0"/>
              <a:t>2/22/2012</a:t>
            </a:fld>
            <a:endParaRPr lang="en-US" dirty="0"/>
          </a:p>
        </p:txBody>
      </p:sp>
      <p:sp>
        <p:nvSpPr>
          <p:cNvPr id="20" name="Footer Placeholder 19"/>
          <p:cNvSpPr>
            <a:spLocks noGrp="1"/>
          </p:cNvSpPr>
          <p:nvPr>
            <p:ph type="ftr" sz="quarter" idx="11"/>
          </p:nvPr>
        </p:nvSpPr>
        <p:spPr/>
        <p:txBody>
          <a:bodyPr/>
          <a:lstStyle>
            <a:extLst/>
          </a:lstStyle>
          <a:p>
            <a:endParaRPr lang="en-US" dirty="0"/>
          </a:p>
        </p:txBody>
      </p:sp>
      <p:sp>
        <p:nvSpPr>
          <p:cNvPr id="10" name="Slide Number Placeholder 9"/>
          <p:cNvSpPr>
            <a:spLocks noGrp="1"/>
          </p:cNvSpPr>
          <p:nvPr>
            <p:ph type="sldNum" sz="quarter" idx="12"/>
          </p:nvPr>
        </p:nvSpPr>
        <p:spPr/>
        <p:txBody>
          <a:bodyPr/>
          <a:lstStyle>
            <a:extLst/>
          </a:lstStyle>
          <a:p>
            <a:fld id="{73097EBD-54D2-443C-88E4-09B1A947DD53}" type="slidenum">
              <a:rPr lang="en-US" smtClean="0"/>
              <a:t>‹#›</a:t>
            </a:fld>
            <a:endParaRPr lang="en-US" dirty="0"/>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A51223-3154-4E1B-B60F-27E1B2CA2E7A}" type="datetimeFigureOut">
              <a:rPr lang="en-US" smtClean="0"/>
              <a:t>2/22/2012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3097EBD-54D2-443C-88E4-09B1A947DD53}"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A51223-3154-4E1B-B60F-27E1B2CA2E7A}" type="datetimeFigureOut">
              <a:rPr lang="en-US" smtClean="0"/>
              <a:t>2/22/2012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3097EBD-54D2-443C-88E4-09B1A947DD53}"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DA51223-3154-4E1B-B60F-27E1B2CA2E7A}" type="datetimeFigureOut">
              <a:rPr lang="en-US" smtClean="0"/>
              <a:t>2/22/2012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3097EBD-54D2-443C-88E4-09B1A947DD53}"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0DA51223-3154-4E1B-B60F-27E1B2CA2E7A}" type="datetimeFigureOut">
              <a:rPr lang="en-US" smtClean="0"/>
              <a:t>2/22/2012</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73097EBD-54D2-443C-88E4-09B1A947DD53}" type="slidenum">
              <a:rPr lang="en-US" smtClean="0"/>
              <a:t>‹#›</a:t>
            </a:fld>
            <a:endParaRPr lang="en-US" dirty="0"/>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A51223-3154-4E1B-B60F-27E1B2CA2E7A}" type="datetimeFigureOut">
              <a:rPr lang="en-US" smtClean="0"/>
              <a:t>2/22/2012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3097EBD-54D2-443C-88E4-09B1A947DD53}"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0DA51223-3154-4E1B-B60F-27E1B2CA2E7A}" type="datetimeFigureOut">
              <a:rPr lang="en-US" smtClean="0"/>
              <a:t>2/22/2012</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73097EBD-54D2-443C-88E4-09B1A947DD53}"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DA51223-3154-4E1B-B60F-27E1B2CA2E7A}" type="datetimeFigureOut">
              <a:rPr lang="en-US" smtClean="0"/>
              <a:t>2/22/2012</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73097EBD-54D2-443C-88E4-09B1A947DD53}"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 name="Date Placeholder 1"/>
          <p:cNvSpPr>
            <a:spLocks noGrp="1"/>
          </p:cNvSpPr>
          <p:nvPr>
            <p:ph type="dt" sz="half" idx="10"/>
          </p:nvPr>
        </p:nvSpPr>
        <p:spPr/>
        <p:txBody>
          <a:bodyPr/>
          <a:lstStyle>
            <a:extLst/>
          </a:lstStyle>
          <a:p>
            <a:fld id="{0DA51223-3154-4E1B-B60F-27E1B2CA2E7A}" type="datetimeFigureOut">
              <a:rPr lang="en-US" smtClean="0"/>
              <a:t>2/22/2012</a:t>
            </a:fld>
            <a:endParaRPr lang="en-US" dirty="0"/>
          </a:p>
        </p:txBody>
      </p:sp>
      <p:sp>
        <p:nvSpPr>
          <p:cNvPr id="3" name="Footer Placeholder 2"/>
          <p:cNvSpPr>
            <a:spLocks noGrp="1"/>
          </p:cNvSpPr>
          <p:nvPr>
            <p:ph type="ftr" sz="quarter" idx="11"/>
          </p:nvPr>
        </p:nvSpPr>
        <p:spPr/>
        <p:txBody>
          <a:bodyPr/>
          <a:lstStyle>
            <a:extLst/>
          </a:lstStyle>
          <a:p>
            <a:endParaRPr lang="en-US" dirty="0"/>
          </a:p>
        </p:txBody>
      </p:sp>
      <p:sp>
        <p:nvSpPr>
          <p:cNvPr id="4" name="Slide Number Placeholder 3"/>
          <p:cNvSpPr>
            <a:spLocks noGrp="1"/>
          </p:cNvSpPr>
          <p:nvPr>
            <p:ph type="sldNum" sz="quarter" idx="12"/>
          </p:nvPr>
        </p:nvSpPr>
        <p:spPr/>
        <p:txBody>
          <a:bodyPr/>
          <a:lstStyle>
            <a:extLst/>
          </a:lstStyle>
          <a:p>
            <a:fld id="{73097EBD-54D2-443C-88E4-09B1A947DD53}" type="slidenum">
              <a:rPr lang="en-US" smtClean="0"/>
              <a:t>‹#›</a:t>
            </a:fld>
            <a:endParaRPr lang="en-US" dirty="0"/>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0DA51223-3154-4E1B-B60F-27E1B2CA2E7A}" type="datetimeFigureOut">
              <a:rPr lang="en-US" smtClean="0"/>
              <a:t>2/22/2012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3097EBD-54D2-443C-88E4-09B1A947DD53}"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0DA51223-3154-4E1B-B60F-27E1B2CA2E7A}" type="datetimeFigureOut">
              <a:rPr lang="en-US" smtClean="0"/>
              <a:t>2/22/2012</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73097EBD-54D2-443C-88E4-09B1A947DD53}" type="slidenum">
              <a:rPr lang="en-US" smtClean="0"/>
              <a:t>‹#›</a:t>
            </a:fld>
            <a:endParaRPr lang="en-US" dirty="0"/>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dirty="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dirty="0"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0DA51223-3154-4E1B-B60F-27E1B2CA2E7A}" type="datetimeFigureOut">
              <a:rPr lang="en-US" smtClean="0"/>
              <a:t>2/22/2012</a:t>
            </a:fld>
            <a:endParaRPr lang="en-US" dirty="0"/>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3097EBD-54D2-443C-88E4-09B1A947DD53}" type="slidenum">
              <a:rPr lang="en-US" smtClean="0"/>
              <a:t>‹#›</a:t>
            </a:fld>
            <a:endParaRPr lang="en-US" dirty="0"/>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physorg.com/news/2012-01-smart-e-book-convenient-paper-based.htm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messiahsb.com/my-new-kindle-1.2431877" TargetMode="External"/><Relationship Id="rId2" Type="http://schemas.openxmlformats.org/officeDocument/2006/relationships/hyperlink" Target="http://www.bisg.org/news-5-603-press-releasecollege-students-want-their-textbooks-the-old-fashioned-way-in-print.php" TargetMode="External"/><Relationship Id="rId1" Type="http://schemas.openxmlformats.org/officeDocument/2006/relationships/slideLayout" Target="../slideLayouts/slideLayout2.xml"/><Relationship Id="rId4" Type="http://schemas.openxmlformats.org/officeDocument/2006/relationships/hyperlink" Target="http://campustechnology.com/articles/2010/05/01/the-device-versus-the-book.aspx"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www.acu.edu/technology/mobilelearning/documents/research/effects-of-technology-on-learning.pdf" TargetMode="External"/><Relationship Id="rId2" Type="http://schemas.openxmlformats.org/officeDocument/2006/relationships/hyperlink" Target="http://www.educause.edu/EDUCAUSE+Quarterly/EDUCAUSEQuarterlyMagazineVolum/AStudyofFourTextbookDistributi/242784" TargetMode="External"/><Relationship Id="rId1" Type="http://schemas.openxmlformats.org/officeDocument/2006/relationships/slideLayout" Target="../slideLayouts/slideLayout2.xml"/><Relationship Id="rId5" Type="http://schemas.openxmlformats.org/officeDocument/2006/relationships/hyperlink" Target="http://www.etudes-francaises.net/dossiers/ebookEN.pdf" TargetMode="External"/><Relationship Id="rId4" Type="http://schemas.openxmlformats.org/officeDocument/2006/relationships/hyperlink" Target="http://www.washington.edu/news/articles/college-students2019-use-of-kindle-dx-points-to-e-reader2019s-role-in-academi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youtube.com/watch?v=pQHX-SjgQvQ"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295400"/>
            <a:ext cx="7406640" cy="1472184"/>
          </a:xfrm>
        </p:spPr>
        <p:txBody>
          <a:bodyPr>
            <a:normAutofit fontScale="90000"/>
          </a:bodyPr>
          <a:lstStyle/>
          <a:p>
            <a:pPr algn="ctr"/>
            <a:r>
              <a:rPr lang="en-US" dirty="0" smtClean="0"/>
              <a:t>Ebooks in the Academy: Transforming and/or Alarming?</a:t>
            </a:r>
            <a:endParaRPr lang="en-US" dirty="0"/>
          </a:p>
        </p:txBody>
      </p:sp>
      <p:sp>
        <p:nvSpPr>
          <p:cNvPr id="3" name="Subtitle 2"/>
          <p:cNvSpPr>
            <a:spLocks noGrp="1"/>
          </p:cNvSpPr>
          <p:nvPr>
            <p:ph type="subTitle" idx="1"/>
          </p:nvPr>
        </p:nvSpPr>
        <p:spPr>
          <a:xfrm>
            <a:off x="1295400" y="2895600"/>
            <a:ext cx="7406640" cy="2819400"/>
          </a:xfrm>
        </p:spPr>
        <p:txBody>
          <a:bodyPr>
            <a:normAutofit/>
          </a:bodyPr>
          <a:lstStyle/>
          <a:p>
            <a:endParaRPr lang="en-US" dirty="0" smtClean="0"/>
          </a:p>
          <a:p>
            <a:pPr algn="ctr"/>
            <a:r>
              <a:rPr lang="en-US" dirty="0" smtClean="0"/>
              <a:t>Beth Mark, Beth Transue</a:t>
            </a:r>
          </a:p>
          <a:p>
            <a:pPr algn="ctr"/>
            <a:r>
              <a:rPr lang="en-US" dirty="0" smtClean="0"/>
              <a:t>Mike Cosby, John Fea, David Pettegrew, </a:t>
            </a:r>
          </a:p>
          <a:p>
            <a:pPr algn="ctr"/>
            <a:r>
              <a:rPr lang="en-US" dirty="0" smtClean="0"/>
              <a:t>Gene Rohrbaugh, Valerie Smith</a:t>
            </a:r>
          </a:p>
          <a:p>
            <a:pPr algn="ctr"/>
            <a:r>
              <a:rPr lang="en-US" sz="2200" i="1" dirty="0" smtClean="0"/>
              <a:t>Sponsored by Murray Library</a:t>
            </a:r>
            <a:endParaRPr lang="en-US" sz="2200" i="1" dirty="0"/>
          </a:p>
        </p:txBody>
      </p:sp>
    </p:spTree>
    <p:extLst>
      <p:ext uri="{BB962C8B-B14F-4D97-AF65-F5344CB8AC3E}">
        <p14:creationId xmlns:p14="http://schemas.microsoft.com/office/powerpoint/2010/main" val="36762303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Print to Ebook</a:t>
            </a:r>
            <a:endParaRPr lang="en-US" dirty="0"/>
          </a:p>
        </p:txBody>
      </p:sp>
      <p:sp>
        <p:nvSpPr>
          <p:cNvPr id="3" name="Content Placeholder 2"/>
          <p:cNvSpPr>
            <a:spLocks noGrp="1"/>
          </p:cNvSpPr>
          <p:nvPr>
            <p:ph idx="1"/>
          </p:nvPr>
        </p:nvSpPr>
        <p:spPr/>
        <p:txBody>
          <a:bodyPr>
            <a:normAutofit/>
          </a:bodyPr>
          <a:lstStyle/>
          <a:p>
            <a:pPr marL="82296" indent="0">
              <a:buNone/>
            </a:pPr>
            <a:r>
              <a:rPr lang="en-US" dirty="0" smtClean="0"/>
              <a:t>In ebook, students were non-linear and there was no logical process to find information.</a:t>
            </a:r>
          </a:p>
          <a:p>
            <a:pPr lvl="1"/>
            <a:r>
              <a:rPr lang="en-US" dirty="0" smtClean="0"/>
              <a:t>Unaware of TOC or index. Poor searches.</a:t>
            </a:r>
          </a:p>
          <a:p>
            <a:pPr lvl="1"/>
            <a:r>
              <a:rPr lang="en-US" dirty="0" smtClean="0"/>
              <a:t>When scanning, missed seeing relevant information more often than in print</a:t>
            </a:r>
          </a:p>
          <a:p>
            <a:pPr lvl="1"/>
            <a:r>
              <a:rPr lang="en-US" dirty="0" smtClean="0"/>
              <a:t>No sense of place. Mentioned they felt “lost” in the book</a:t>
            </a:r>
            <a:endParaRPr lang="en-US" dirty="0"/>
          </a:p>
        </p:txBody>
      </p:sp>
    </p:spTree>
    <p:extLst>
      <p:ext uri="{BB962C8B-B14F-4D97-AF65-F5344CB8AC3E}">
        <p14:creationId xmlns:p14="http://schemas.microsoft.com/office/powerpoint/2010/main" val="376944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219200"/>
            <a:ext cx="7498080" cy="1143000"/>
          </a:xfrm>
        </p:spPr>
        <p:txBody>
          <a:bodyPr/>
          <a:lstStyle/>
          <a:p>
            <a:pPr algn="ctr"/>
            <a:r>
              <a:rPr lang="en-US" dirty="0" smtClean="0"/>
              <a:t>Faculty Panel</a:t>
            </a:r>
            <a:endParaRPr lang="en-US" dirty="0"/>
          </a:p>
        </p:txBody>
      </p:sp>
      <p:sp>
        <p:nvSpPr>
          <p:cNvPr id="3" name="Content Placeholder 2"/>
          <p:cNvSpPr>
            <a:spLocks noGrp="1"/>
          </p:cNvSpPr>
          <p:nvPr>
            <p:ph idx="1"/>
          </p:nvPr>
        </p:nvSpPr>
        <p:spPr>
          <a:xfrm>
            <a:off x="1371600" y="2895600"/>
            <a:ext cx="7498080" cy="2743200"/>
          </a:xfrm>
        </p:spPr>
        <p:txBody>
          <a:bodyPr>
            <a:normAutofit lnSpcReduction="10000"/>
          </a:bodyPr>
          <a:lstStyle/>
          <a:p>
            <a:pPr marL="82296" indent="0" algn="ctr">
              <a:buNone/>
            </a:pPr>
            <a:r>
              <a:rPr lang="en-US" dirty="0" smtClean="0"/>
              <a:t>Gene </a:t>
            </a:r>
            <a:r>
              <a:rPr lang="en-US" smtClean="0"/>
              <a:t>Rohrbaugh</a:t>
            </a:r>
            <a:endParaRPr lang="en-US" dirty="0" smtClean="0"/>
          </a:p>
          <a:p>
            <a:pPr marL="82296" indent="0" algn="ctr">
              <a:buNone/>
            </a:pPr>
            <a:r>
              <a:rPr lang="en-US" dirty="0" smtClean="0"/>
              <a:t>Valerie Smith</a:t>
            </a:r>
          </a:p>
          <a:p>
            <a:pPr marL="82296" indent="0" algn="ctr">
              <a:buNone/>
            </a:pPr>
            <a:r>
              <a:rPr lang="en-US" dirty="0" smtClean="0"/>
              <a:t>David Pettegrew</a:t>
            </a:r>
          </a:p>
          <a:p>
            <a:pPr marL="82296" indent="0" algn="ctr">
              <a:buNone/>
            </a:pPr>
            <a:r>
              <a:rPr lang="en-US" dirty="0" smtClean="0"/>
              <a:t>Mike Cosby</a:t>
            </a:r>
          </a:p>
          <a:p>
            <a:pPr marL="82296" indent="0" algn="ctr">
              <a:buNone/>
            </a:pPr>
            <a:r>
              <a:rPr lang="en-US" dirty="0" smtClean="0"/>
              <a:t>John Fea</a:t>
            </a:r>
            <a:endParaRPr lang="en-US" dirty="0"/>
          </a:p>
        </p:txBody>
      </p:sp>
    </p:spTree>
    <p:extLst>
      <p:ext uri="{BB962C8B-B14F-4D97-AF65-F5344CB8AC3E}">
        <p14:creationId xmlns:p14="http://schemas.microsoft.com/office/powerpoint/2010/main" val="11889458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Ebooks at Messiah</a:t>
            </a:r>
            <a:endParaRPr lang="en-US" dirty="0"/>
          </a:p>
        </p:txBody>
      </p:sp>
      <p:sp>
        <p:nvSpPr>
          <p:cNvPr id="3" name="Content Placeholder 2"/>
          <p:cNvSpPr>
            <a:spLocks noGrp="1"/>
          </p:cNvSpPr>
          <p:nvPr>
            <p:ph idx="1"/>
          </p:nvPr>
        </p:nvSpPr>
        <p:spPr/>
        <p:txBody>
          <a:bodyPr>
            <a:normAutofit/>
          </a:bodyPr>
          <a:lstStyle/>
          <a:p>
            <a:pPr marL="82296" indent="0">
              <a:buNone/>
            </a:pPr>
            <a:endParaRPr lang="en-US"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882" y="1524000"/>
            <a:ext cx="74930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1756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Library and Faculty Concerns</a:t>
            </a:r>
            <a:endParaRPr lang="en-US" dirty="0"/>
          </a:p>
        </p:txBody>
      </p:sp>
      <p:sp>
        <p:nvSpPr>
          <p:cNvPr id="3" name="Content Placeholder 2"/>
          <p:cNvSpPr>
            <a:spLocks noGrp="1"/>
          </p:cNvSpPr>
          <p:nvPr>
            <p:ph idx="1"/>
          </p:nvPr>
        </p:nvSpPr>
        <p:spPr/>
        <p:txBody>
          <a:bodyPr>
            <a:normAutofit/>
          </a:bodyPr>
          <a:lstStyle/>
          <a:p>
            <a:pPr marL="82296" indent="0">
              <a:buNone/>
            </a:pPr>
            <a:endParaRPr lang="en-US" dirty="0" smtClean="0"/>
          </a:p>
          <a:p>
            <a:r>
              <a:rPr lang="en-US" dirty="0" smtClean="0"/>
              <a:t>No course reserves. </a:t>
            </a:r>
          </a:p>
          <a:p>
            <a:r>
              <a:rPr lang="en-US" dirty="0" smtClean="0"/>
              <a:t>Will students/faculty request ILL of print book when we have ebook? </a:t>
            </a:r>
          </a:p>
          <a:p>
            <a:r>
              <a:rPr lang="en-US" dirty="0" smtClean="0"/>
              <a:t>Revocable collection, cost.</a:t>
            </a:r>
          </a:p>
          <a:p>
            <a:r>
              <a:rPr lang="en-US" dirty="0" smtClean="0"/>
              <a:t>Ordering becomes more complex. Need faculty input.</a:t>
            </a:r>
          </a:p>
        </p:txBody>
      </p:sp>
    </p:spTree>
    <p:extLst>
      <p:ext uri="{BB962C8B-B14F-4D97-AF65-F5344CB8AC3E}">
        <p14:creationId xmlns:p14="http://schemas.microsoft.com/office/powerpoint/2010/main" val="25352127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Messiah Student Perspective</a:t>
            </a:r>
            <a:endParaRPr lang="en-US" dirty="0"/>
          </a:p>
        </p:txBody>
      </p:sp>
      <p:sp>
        <p:nvSpPr>
          <p:cNvPr id="3" name="Content Placeholder 2"/>
          <p:cNvSpPr>
            <a:spLocks noGrp="1"/>
          </p:cNvSpPr>
          <p:nvPr>
            <p:ph idx="1"/>
          </p:nvPr>
        </p:nvSpPr>
        <p:spPr/>
        <p:txBody>
          <a:bodyPr>
            <a:normAutofit/>
          </a:bodyPr>
          <a:lstStyle/>
          <a:p>
            <a:pPr marL="82296" indent="0">
              <a:buNone/>
            </a:pPr>
            <a:r>
              <a:rPr lang="en-US" dirty="0" smtClean="0"/>
              <a:t>Swinging Bridge article, October 2010</a:t>
            </a:r>
          </a:p>
          <a:p>
            <a:pPr marL="82296" indent="0">
              <a:buNone/>
            </a:pPr>
            <a:endParaRPr lang="en-US" dirty="0"/>
          </a:p>
          <a:p>
            <a:pPr marL="82296" indent="0">
              <a:buNone/>
            </a:pPr>
            <a:r>
              <a:rPr lang="en-US" dirty="0" smtClean="0"/>
              <a:t>“For </a:t>
            </a:r>
            <a:r>
              <a:rPr lang="en-US" dirty="0"/>
              <a:t>novels, reference works, and all kinds of classic literature, e-readers are </a:t>
            </a:r>
            <a:r>
              <a:rPr lang="en-US" dirty="0" smtClean="0"/>
              <a:t>great….. </a:t>
            </a:r>
            <a:endParaRPr lang="en-US" dirty="0"/>
          </a:p>
        </p:txBody>
      </p:sp>
    </p:spTree>
    <p:extLst>
      <p:ext uri="{BB962C8B-B14F-4D97-AF65-F5344CB8AC3E}">
        <p14:creationId xmlns:p14="http://schemas.microsoft.com/office/powerpoint/2010/main" val="8630514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106362"/>
          </a:xfrm>
        </p:spPr>
        <p:txBody>
          <a:bodyPr>
            <a:normAutofit fontScale="90000"/>
          </a:bodyPr>
          <a:lstStyle/>
          <a:p>
            <a:endParaRPr lang="en-US" dirty="0"/>
          </a:p>
        </p:txBody>
      </p:sp>
      <p:sp>
        <p:nvSpPr>
          <p:cNvPr id="4" name="Content Placeholder 3"/>
          <p:cNvSpPr>
            <a:spLocks noGrp="1"/>
          </p:cNvSpPr>
          <p:nvPr>
            <p:ph idx="1"/>
          </p:nvPr>
        </p:nvSpPr>
        <p:spPr>
          <a:xfrm>
            <a:off x="1435608" y="609600"/>
            <a:ext cx="7498080" cy="5638800"/>
          </a:xfrm>
        </p:spPr>
        <p:txBody>
          <a:bodyPr>
            <a:normAutofit/>
          </a:bodyPr>
          <a:lstStyle/>
          <a:p>
            <a:pPr marL="82296" indent="0">
              <a:buNone/>
            </a:pPr>
            <a:r>
              <a:rPr lang="en-US" dirty="0" smtClean="0"/>
              <a:t>….When </a:t>
            </a:r>
            <a:r>
              <a:rPr lang="en-US" dirty="0"/>
              <a:t>I read non-fiction such as philosophy or theology, however, I need to look ahead. I need to be able to quickly flip pages so that I can see the layout of the argument. Then, when I begin to read from the beginning, my mind fills in the gaps. My comprehension is improved and I'm less likely to get lost among the trees while walking through the forest.”</a:t>
            </a:r>
          </a:p>
          <a:p>
            <a:pPr marL="82296" indent="0">
              <a:buNone/>
            </a:pPr>
            <a:endParaRPr lang="en-US" dirty="0"/>
          </a:p>
        </p:txBody>
      </p:sp>
    </p:spTree>
    <p:extLst>
      <p:ext uri="{BB962C8B-B14F-4D97-AF65-F5344CB8AC3E}">
        <p14:creationId xmlns:p14="http://schemas.microsoft.com/office/powerpoint/2010/main" val="37116163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Future developments</a:t>
            </a:r>
            <a:endParaRPr lang="en-US" dirty="0"/>
          </a:p>
        </p:txBody>
      </p:sp>
      <p:sp>
        <p:nvSpPr>
          <p:cNvPr id="3" name="Content Placeholder 2"/>
          <p:cNvSpPr>
            <a:spLocks noGrp="1"/>
          </p:cNvSpPr>
          <p:nvPr>
            <p:ph idx="1"/>
          </p:nvPr>
        </p:nvSpPr>
        <p:spPr/>
        <p:txBody>
          <a:bodyPr>
            <a:normAutofit lnSpcReduction="10000"/>
          </a:bodyPr>
          <a:lstStyle/>
          <a:p>
            <a:pPr marL="82296" indent="0">
              <a:buNone/>
            </a:pPr>
            <a:endParaRPr lang="en-US" dirty="0" smtClean="0"/>
          </a:p>
          <a:p>
            <a:pPr marL="82296" indent="0">
              <a:buNone/>
            </a:pPr>
            <a:endParaRPr lang="en-US" dirty="0"/>
          </a:p>
          <a:p>
            <a:pPr marL="82296" indent="0">
              <a:buNone/>
            </a:pPr>
            <a:endParaRPr lang="en-US" dirty="0" smtClean="0">
              <a:hlinkClick r:id="rId2"/>
            </a:endParaRPr>
          </a:p>
          <a:p>
            <a:pPr marL="82296" indent="0">
              <a:buNone/>
            </a:pPr>
            <a:endParaRPr lang="en-US" dirty="0">
              <a:hlinkClick r:id="rId2"/>
            </a:endParaRPr>
          </a:p>
          <a:p>
            <a:pPr marL="82296" indent="0">
              <a:buNone/>
            </a:pPr>
            <a:endParaRPr lang="en-US" dirty="0" smtClean="0">
              <a:hlinkClick r:id="rId2"/>
            </a:endParaRPr>
          </a:p>
          <a:p>
            <a:pPr marL="82296" indent="0">
              <a:buNone/>
            </a:pPr>
            <a:endParaRPr lang="en-US" dirty="0" smtClean="0">
              <a:hlinkClick r:id="rId2"/>
            </a:endParaRPr>
          </a:p>
          <a:p>
            <a:pPr marL="82296" indent="0">
              <a:buNone/>
            </a:pPr>
            <a:r>
              <a:rPr lang="en-US" dirty="0" smtClean="0">
                <a:hlinkClick r:id="rId2"/>
              </a:rPr>
              <a:t>http</a:t>
            </a:r>
            <a:r>
              <a:rPr lang="en-US" dirty="0">
                <a:hlinkClick r:id="rId2"/>
              </a:rPr>
              <a:t>://</a:t>
            </a:r>
            <a:r>
              <a:rPr lang="en-US" dirty="0" smtClean="0">
                <a:hlinkClick r:id="rId2"/>
              </a:rPr>
              <a:t>www.physorg.com/news/2012-01-smart-e-book-convenient-paper-based.html</a:t>
            </a:r>
            <a:endParaRPr lang="en-US" dirty="0" smtClean="0"/>
          </a:p>
          <a:p>
            <a:pPr marL="82296" indent="0">
              <a:buNone/>
            </a:pPr>
            <a:endParaRPr lang="en-US" dirty="0" smtClean="0"/>
          </a:p>
          <a:p>
            <a:pPr marL="82296" indent="0">
              <a:buNone/>
            </a:pPr>
            <a:endParaRPr lang="en-US" dirty="0"/>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590675"/>
            <a:ext cx="3324225" cy="2828925"/>
          </a:xfrm>
          <a:prstGeom prst="rect">
            <a:avLst/>
          </a:prstGeom>
          <a:noFill/>
          <a:ln>
            <a:noFill/>
          </a:ln>
        </p:spPr>
      </p:pic>
    </p:spTree>
    <p:extLst>
      <p:ext uri="{BB962C8B-B14F-4D97-AF65-F5344CB8AC3E}">
        <p14:creationId xmlns:p14="http://schemas.microsoft.com/office/powerpoint/2010/main" val="3073881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a:bodyPr>
          <a:lstStyle/>
          <a:p>
            <a:endParaRPr lang="en-US" dirty="0" smtClean="0"/>
          </a:p>
          <a:p>
            <a:endParaRPr lang="en-US" dirty="0"/>
          </a:p>
          <a:p>
            <a:pPr marL="82296" indent="0">
              <a:buNone/>
            </a:pPr>
            <a:r>
              <a:rPr lang="en-US" dirty="0" smtClean="0"/>
              <a:t>Enormous potential!</a:t>
            </a:r>
          </a:p>
          <a:p>
            <a:r>
              <a:rPr lang="en-US" dirty="0" smtClean="0"/>
              <a:t>Portability, storage, ADA, multimedia links, supplements, social</a:t>
            </a:r>
          </a:p>
          <a:p>
            <a:pPr marL="82296" indent="0">
              <a:buNone/>
            </a:pPr>
            <a:endParaRPr lang="en-US" i="1" dirty="0" smtClean="0"/>
          </a:p>
          <a:p>
            <a:pPr marL="82296" indent="0">
              <a:buNone/>
            </a:pPr>
            <a:r>
              <a:rPr lang="en-US" i="1" dirty="0" smtClean="0"/>
              <a:t>But there are also serious obstacles.</a:t>
            </a:r>
          </a:p>
          <a:p>
            <a:endParaRPr lang="en-US" dirty="0"/>
          </a:p>
        </p:txBody>
      </p:sp>
    </p:spTree>
    <p:extLst>
      <p:ext uri="{BB962C8B-B14F-4D97-AF65-F5344CB8AC3E}">
        <p14:creationId xmlns:p14="http://schemas.microsoft.com/office/powerpoint/2010/main" val="31650286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62500" lnSpcReduction="20000"/>
          </a:bodyPr>
          <a:lstStyle/>
          <a:p>
            <a:pPr marL="82296" indent="0">
              <a:buNone/>
            </a:pPr>
            <a:r>
              <a:rPr lang="en-US" dirty="0"/>
              <a:t>Berg, S., Hoffmann, K., &amp; Dawson, D. (2010). Not on the same page: Undergraduates' information retrieval in electronic and print books. </a:t>
            </a:r>
            <a:r>
              <a:rPr lang="en-US" i="1" dirty="0"/>
              <a:t>Journal Of Academic Librarianship</a:t>
            </a:r>
            <a:r>
              <a:rPr lang="en-US" dirty="0"/>
              <a:t>, </a:t>
            </a:r>
            <a:r>
              <a:rPr lang="en-US" i="1" dirty="0"/>
              <a:t>36</a:t>
            </a:r>
            <a:r>
              <a:rPr lang="en-US" dirty="0"/>
              <a:t>(6), 518-525. </a:t>
            </a:r>
          </a:p>
          <a:p>
            <a:pPr marL="82296" indent="0">
              <a:buNone/>
            </a:pPr>
            <a:endParaRPr lang="en-US" dirty="0"/>
          </a:p>
          <a:p>
            <a:pPr marL="82296" indent="0">
              <a:buNone/>
            </a:pPr>
            <a:r>
              <a:rPr lang="en-US" dirty="0"/>
              <a:t>BISG. (2011). College students want their books the old-fashioned way: in print. Retrieved from: </a:t>
            </a:r>
            <a:r>
              <a:rPr lang="en-US" u="sng" dirty="0">
                <a:hlinkClick r:id="rId2"/>
              </a:rPr>
              <a:t>http://www.bisg.org/news-5-603-press-releasecollege-students-want-their-textbooks-the-old-fashioned-way-in-print.php</a:t>
            </a:r>
            <a:endParaRPr lang="en-US" dirty="0"/>
          </a:p>
          <a:p>
            <a:pPr marL="82296" indent="0">
              <a:buNone/>
            </a:pPr>
            <a:endParaRPr lang="en-US" dirty="0"/>
          </a:p>
          <a:p>
            <a:pPr marL="82296" indent="0">
              <a:buNone/>
            </a:pPr>
            <a:r>
              <a:rPr lang="en-US" dirty="0"/>
              <a:t>Brown, T. (October 27, 2010). My new Kindle. </a:t>
            </a:r>
            <a:r>
              <a:rPr lang="en-US" i="1" dirty="0"/>
              <a:t>Swinging Bridge</a:t>
            </a:r>
            <a:r>
              <a:rPr lang="en-US" dirty="0"/>
              <a:t>. Retrieved from: </a:t>
            </a:r>
            <a:r>
              <a:rPr lang="en-US" u="sng" dirty="0">
                <a:hlinkClick r:id="rId3"/>
              </a:rPr>
              <a:t>http://www.messiahsb.com/my-new-kindle-1.2431877#.</a:t>
            </a:r>
            <a:r>
              <a:rPr lang="en-US" u="sng" dirty="0" smtClean="0">
                <a:hlinkClick r:id="rId3"/>
              </a:rPr>
              <a:t>TzQ3RIGGs7A</a:t>
            </a:r>
            <a:endParaRPr lang="en-US" u="sng" dirty="0" smtClean="0"/>
          </a:p>
          <a:p>
            <a:pPr marL="82296" indent="0">
              <a:buNone/>
            </a:pPr>
            <a:endParaRPr lang="en-US" u="sng" dirty="0"/>
          </a:p>
          <a:p>
            <a:pPr marL="82296" indent="0">
              <a:buNone/>
            </a:pPr>
            <a:r>
              <a:rPr lang="en-US" dirty="0"/>
              <a:t>Demski, J. (2010). The device versus the book. Campus Technology. Retrieved from: </a:t>
            </a:r>
            <a:r>
              <a:rPr lang="en-US" u="sng" dirty="0">
                <a:hlinkClick r:id="rId4"/>
              </a:rPr>
              <a:t>http://campustechnology.com/articles/2010/05/01/the-device-versus-the-book.aspx</a:t>
            </a:r>
            <a:endParaRPr lang="en-US" dirty="0"/>
          </a:p>
          <a:p>
            <a:pPr marL="82296" indent="0">
              <a:buNone/>
            </a:pPr>
            <a:endParaRPr lang="en-US" dirty="0"/>
          </a:p>
          <a:p>
            <a:pPr marL="82296" indent="0">
              <a:buNone/>
            </a:pPr>
            <a:endParaRPr lang="en-US" dirty="0"/>
          </a:p>
        </p:txBody>
      </p:sp>
    </p:spTree>
    <p:extLst>
      <p:ext uri="{BB962C8B-B14F-4D97-AF65-F5344CB8AC3E}">
        <p14:creationId xmlns:p14="http://schemas.microsoft.com/office/powerpoint/2010/main" val="923059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normAutofit fontScale="40000" lnSpcReduction="20000"/>
          </a:bodyPr>
          <a:lstStyle/>
          <a:p>
            <a:pPr marL="82296" indent="0">
              <a:buNone/>
            </a:pPr>
            <a:r>
              <a:rPr lang="en-US" dirty="0"/>
              <a:t> </a:t>
            </a:r>
          </a:p>
          <a:p>
            <a:pPr marL="82296" indent="0">
              <a:buNone/>
            </a:pPr>
            <a:r>
              <a:rPr lang="en-US" sz="4000" dirty="0"/>
              <a:t>Graydon, B., Urbach-Buholz, B., &amp; Cohen, C. (2011). A study of four textbook distribution models. </a:t>
            </a:r>
            <a:r>
              <a:rPr lang="en-US" sz="4000" i="1" dirty="0"/>
              <a:t>Educause Quarterly.</a:t>
            </a:r>
            <a:r>
              <a:rPr lang="en-US" sz="4000" dirty="0"/>
              <a:t> 34(4). Retrieved from: </a:t>
            </a:r>
            <a:r>
              <a:rPr lang="en-US" sz="4000" u="sng" dirty="0">
                <a:hlinkClick r:id="rId2"/>
              </a:rPr>
              <a:t>http://www.educause.edu/EDUCAUSE+Quarterly/EDUCAUSEQuarterlyMagazineVolum/AStudyofFourTextbookDistributi/242784</a:t>
            </a:r>
            <a:endParaRPr lang="en-US" sz="4000" dirty="0"/>
          </a:p>
          <a:p>
            <a:pPr marL="82296" indent="0">
              <a:buNone/>
            </a:pPr>
            <a:endParaRPr lang="en-US" sz="4000" dirty="0" smtClean="0"/>
          </a:p>
          <a:p>
            <a:pPr marL="82296" indent="0">
              <a:buNone/>
            </a:pPr>
            <a:r>
              <a:rPr lang="en-US" sz="4000" dirty="0" smtClean="0"/>
              <a:t>Gertner</a:t>
            </a:r>
            <a:r>
              <a:rPr lang="en-US" sz="4000" dirty="0"/>
              <a:t>, RT. (2011). </a:t>
            </a:r>
            <a:r>
              <a:rPr lang="en-US" sz="4000" i="1" dirty="0"/>
              <a:t>The effects of multimedia technology on learning</a:t>
            </a:r>
            <a:r>
              <a:rPr lang="en-US" sz="4000" dirty="0"/>
              <a:t>. (Unpublished master’s thesis). Abilene Christian University. Retrieved from: </a:t>
            </a:r>
            <a:r>
              <a:rPr lang="en-US" sz="4000" u="sng" dirty="0">
                <a:hlinkClick r:id="rId3"/>
              </a:rPr>
              <a:t>http://www.acu.edu/technology/mobilelearning/documents/research/effects-of-technology-on-learning.pdf</a:t>
            </a:r>
            <a:r>
              <a:rPr lang="en-US" sz="4000" dirty="0"/>
              <a:t> </a:t>
            </a:r>
            <a:endParaRPr lang="en-US" sz="4000" dirty="0" smtClean="0"/>
          </a:p>
          <a:p>
            <a:pPr marL="82296" indent="0">
              <a:buNone/>
            </a:pPr>
            <a:r>
              <a:rPr lang="en-US" sz="4000" dirty="0"/>
              <a:t> </a:t>
            </a:r>
          </a:p>
          <a:p>
            <a:pPr marL="82296" indent="0">
              <a:buNone/>
            </a:pPr>
            <a:r>
              <a:rPr lang="en-US" sz="4000" dirty="0"/>
              <a:t>Hickey, H. (2011). College students’ use of KindleDX points to ereader’s role in academia. University of Washington. Retrieved from: </a:t>
            </a:r>
            <a:r>
              <a:rPr lang="en-US" sz="4000" u="sng" dirty="0">
                <a:hlinkClick r:id="rId4"/>
              </a:rPr>
              <a:t>http://</a:t>
            </a:r>
            <a:r>
              <a:rPr lang="en-US" sz="4000" u="sng" dirty="0" smtClean="0">
                <a:hlinkClick r:id="rId4"/>
              </a:rPr>
              <a:t>www.washington.edu/news/articles/college-students2019-use-of-kindle-dx-points-to-e-reader2019s-role-in-academia</a:t>
            </a:r>
            <a:endParaRPr lang="en-US" sz="4000" u="sng" dirty="0" smtClean="0"/>
          </a:p>
          <a:p>
            <a:pPr marL="82296" indent="0">
              <a:buNone/>
            </a:pPr>
            <a:endParaRPr lang="en-US" sz="4000" dirty="0" smtClean="0"/>
          </a:p>
          <a:p>
            <a:pPr marL="82296" indent="0">
              <a:buNone/>
            </a:pPr>
            <a:r>
              <a:rPr lang="en-US" sz="4000" dirty="0" smtClean="0"/>
              <a:t>Lebert, M. (2009). </a:t>
            </a:r>
            <a:r>
              <a:rPr lang="en-US" sz="4000" i="1" dirty="0" smtClean="0"/>
              <a:t>A short history of e-books</a:t>
            </a:r>
            <a:r>
              <a:rPr lang="en-US" sz="4000" dirty="0" smtClean="0"/>
              <a:t>. </a:t>
            </a:r>
            <a:r>
              <a:rPr lang="en-US" sz="4000" dirty="0"/>
              <a:t>Retrieved from </a:t>
            </a:r>
            <a:r>
              <a:rPr lang="en-US" sz="4000" dirty="0">
                <a:hlinkClick r:id="rId5"/>
              </a:rPr>
              <a:t>http://</a:t>
            </a:r>
            <a:r>
              <a:rPr lang="en-US" sz="4000" dirty="0" smtClean="0">
                <a:hlinkClick r:id="rId5"/>
              </a:rPr>
              <a:t>www.etudes-francaises.net/dossiers/ebookEN.pdf</a:t>
            </a:r>
            <a:endParaRPr lang="en-US" sz="4000" dirty="0" smtClean="0"/>
          </a:p>
          <a:p>
            <a:pPr marL="82296" indent="0">
              <a:buNone/>
            </a:pPr>
            <a:endParaRPr lang="en-US" sz="4000" dirty="0" smtClean="0"/>
          </a:p>
        </p:txBody>
      </p:sp>
    </p:spTree>
    <p:extLst>
      <p:ext uri="{BB962C8B-B14F-4D97-AF65-F5344CB8AC3E}">
        <p14:creationId xmlns:p14="http://schemas.microsoft.com/office/powerpoint/2010/main" val="585756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isn’t new!</a:t>
            </a:r>
            <a:endParaRPr lang="en-US" dirty="0"/>
          </a:p>
        </p:txBody>
      </p:sp>
      <p:sp>
        <p:nvSpPr>
          <p:cNvPr id="3" name="Content Placeholder 2"/>
          <p:cNvSpPr>
            <a:spLocks noGrp="1"/>
          </p:cNvSpPr>
          <p:nvPr>
            <p:ph idx="1"/>
          </p:nvPr>
        </p:nvSpPr>
        <p:spPr/>
        <p:txBody>
          <a:bodyPr>
            <a:normAutofit lnSpcReduction="10000"/>
          </a:bodyPr>
          <a:lstStyle/>
          <a:p>
            <a:pPr marL="82296" indent="0">
              <a:buNone/>
            </a:pPr>
            <a:endParaRPr lang="en-US" dirty="0" smtClean="0">
              <a:hlinkClick r:id="rId2"/>
            </a:endParaRPr>
          </a:p>
          <a:p>
            <a:pPr marL="82296" indent="0">
              <a:buNone/>
            </a:pPr>
            <a:endParaRPr lang="en-US" dirty="0">
              <a:hlinkClick r:id="rId2"/>
            </a:endParaRPr>
          </a:p>
          <a:p>
            <a:pPr marL="82296" indent="0">
              <a:buNone/>
            </a:pPr>
            <a:endParaRPr lang="en-US" dirty="0" smtClean="0">
              <a:hlinkClick r:id="rId2"/>
            </a:endParaRPr>
          </a:p>
          <a:p>
            <a:pPr marL="82296" indent="0">
              <a:buNone/>
            </a:pPr>
            <a:endParaRPr lang="en-US" dirty="0">
              <a:hlinkClick r:id="rId2"/>
            </a:endParaRPr>
          </a:p>
          <a:p>
            <a:pPr marL="82296" indent="0">
              <a:buNone/>
            </a:pPr>
            <a:endParaRPr lang="en-US" dirty="0" smtClean="0">
              <a:hlinkClick r:id="rId2"/>
            </a:endParaRPr>
          </a:p>
          <a:p>
            <a:pPr marL="82296" indent="0">
              <a:buNone/>
            </a:pPr>
            <a:endParaRPr lang="en-US" dirty="0">
              <a:hlinkClick r:id="rId2"/>
            </a:endParaRPr>
          </a:p>
          <a:p>
            <a:pPr marL="82296" indent="0">
              <a:buNone/>
            </a:pPr>
            <a:endParaRPr lang="en-US" dirty="0" smtClean="0">
              <a:hlinkClick r:id="rId2"/>
            </a:endParaRPr>
          </a:p>
          <a:p>
            <a:pPr marL="82296" indent="0">
              <a:buNone/>
            </a:pPr>
            <a:r>
              <a:rPr lang="en-US" dirty="0" smtClean="0">
                <a:hlinkClick r:id="rId2"/>
              </a:rPr>
              <a:t>http</a:t>
            </a:r>
            <a:r>
              <a:rPr lang="en-US" dirty="0">
                <a:hlinkClick r:id="rId2"/>
              </a:rPr>
              <a:t>://</a:t>
            </a:r>
            <a:r>
              <a:rPr lang="en-US" dirty="0" smtClean="0">
                <a:hlinkClick r:id="rId2"/>
              </a:rPr>
              <a:t>www.youtube.com/watch?v=pQHX-SjgQvQ</a:t>
            </a:r>
            <a:endParaRPr lang="en-US" dirty="0" smtClean="0"/>
          </a:p>
          <a:p>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4039" y="1743075"/>
            <a:ext cx="4957762" cy="30416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586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lstStyle/>
          <a:p>
            <a:r>
              <a:rPr lang="en-US" dirty="0" smtClean="0"/>
              <a:t>1971 – Project Guttenberg – manually typed print book text to create ebooks</a:t>
            </a:r>
          </a:p>
          <a:p>
            <a:pPr marL="402336" lvl="1" indent="0">
              <a:buNone/>
            </a:pPr>
            <a:r>
              <a:rPr lang="en-US" dirty="0" smtClean="0"/>
              <a:t>(Declaration of Independence)</a:t>
            </a:r>
          </a:p>
          <a:p>
            <a:pPr>
              <a:buFont typeface="Arial" pitchFamily="34" charset="0"/>
              <a:buChar char="•"/>
            </a:pPr>
            <a:r>
              <a:rPr lang="en-US" dirty="0" smtClean="0"/>
              <a:t>1993 – National Academy Press – publish some books in digital format. Free of charge. Sales increased.</a:t>
            </a:r>
          </a:p>
          <a:p>
            <a:pPr>
              <a:buFont typeface="Arial" pitchFamily="34" charset="0"/>
              <a:buChar char="•"/>
            </a:pPr>
            <a:r>
              <a:rPr lang="en-US" dirty="0" smtClean="0"/>
              <a:t>1995 – Amazon launched. Started with excerpts and reviews</a:t>
            </a:r>
            <a:endParaRPr lang="en-US" dirty="0"/>
          </a:p>
        </p:txBody>
      </p:sp>
    </p:spTree>
    <p:extLst>
      <p:ext uri="{BB962C8B-B14F-4D97-AF65-F5344CB8AC3E}">
        <p14:creationId xmlns:p14="http://schemas.microsoft.com/office/powerpoint/2010/main" val="28018228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a:t>
            </a:r>
            <a:endParaRPr lang="en-US" dirty="0"/>
          </a:p>
        </p:txBody>
      </p:sp>
      <p:sp>
        <p:nvSpPr>
          <p:cNvPr id="3" name="Content Placeholder 2"/>
          <p:cNvSpPr>
            <a:spLocks noGrp="1"/>
          </p:cNvSpPr>
          <p:nvPr>
            <p:ph idx="1"/>
          </p:nvPr>
        </p:nvSpPr>
        <p:spPr/>
        <p:txBody>
          <a:bodyPr>
            <a:normAutofit/>
          </a:bodyPr>
          <a:lstStyle/>
          <a:p>
            <a:r>
              <a:rPr lang="en-US" dirty="0" smtClean="0"/>
              <a:t>2001 – Wikipedia. Free online cooperative encyclopedia. </a:t>
            </a:r>
          </a:p>
          <a:p>
            <a:r>
              <a:rPr lang="en-US" dirty="0" smtClean="0"/>
              <a:t>2006 – Google Books. Full text of public domain or with permission. Excerpts or citation only from other books. Most books digitized through participating </a:t>
            </a:r>
            <a:r>
              <a:rPr lang="en-US" b="1" i="1" dirty="0" smtClean="0"/>
              <a:t>libraries</a:t>
            </a:r>
            <a:r>
              <a:rPr lang="en-US" dirty="0" smtClean="0"/>
              <a:t>.</a:t>
            </a:r>
          </a:p>
          <a:p>
            <a:r>
              <a:rPr lang="en-US" dirty="0" smtClean="0"/>
              <a:t>2007-current – ereaders, ipad.</a:t>
            </a:r>
          </a:p>
          <a:p>
            <a:endParaRPr lang="en-US" dirty="0"/>
          </a:p>
        </p:txBody>
      </p:sp>
    </p:spTree>
    <p:extLst>
      <p:ext uri="{BB962C8B-B14F-4D97-AF65-F5344CB8AC3E}">
        <p14:creationId xmlns:p14="http://schemas.microsoft.com/office/powerpoint/2010/main" val="2354253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Ebooks and Academic Study</a:t>
            </a:r>
            <a:endParaRPr lang="en-US" dirty="0"/>
          </a:p>
        </p:txBody>
      </p:sp>
      <p:sp>
        <p:nvSpPr>
          <p:cNvPr id="3" name="Content Placeholder 2"/>
          <p:cNvSpPr>
            <a:spLocks noGrp="1"/>
          </p:cNvSpPr>
          <p:nvPr>
            <p:ph idx="1"/>
          </p:nvPr>
        </p:nvSpPr>
        <p:spPr/>
        <p:txBody>
          <a:bodyPr>
            <a:normAutofit/>
          </a:bodyPr>
          <a:lstStyle/>
          <a:p>
            <a:pPr marL="82296" indent="0">
              <a:buNone/>
            </a:pPr>
            <a:r>
              <a:rPr lang="en-US" dirty="0" smtClean="0"/>
              <a:t>What does the research say?</a:t>
            </a:r>
          </a:p>
          <a:p>
            <a:endParaRPr lang="en-US" dirty="0"/>
          </a:p>
          <a:p>
            <a:pPr>
              <a:buFont typeface="Wingdings" pitchFamily="2" charset="2"/>
              <a:buChar char="Ø"/>
            </a:pPr>
            <a:r>
              <a:rPr lang="en-US" dirty="0" smtClean="0"/>
              <a:t>There is currently a usability divide between ebooks for leisure/linear reading, and for academic/non-linear reading.</a:t>
            </a:r>
          </a:p>
          <a:p>
            <a:pPr>
              <a:buFont typeface="Wingdings" pitchFamily="2" charset="2"/>
              <a:buChar char="Ø"/>
            </a:pPr>
            <a:endParaRPr lang="en-US" dirty="0"/>
          </a:p>
          <a:p>
            <a:pPr>
              <a:buFont typeface="Wingdings" pitchFamily="2" charset="2"/>
              <a:buChar char="Ø"/>
            </a:pPr>
            <a:r>
              <a:rPr lang="en-US" dirty="0" smtClean="0"/>
              <a:t>After using ebooks, about 75% still prefer print for academic use.</a:t>
            </a:r>
            <a:endParaRPr lang="en-US" dirty="0"/>
          </a:p>
        </p:txBody>
      </p:sp>
    </p:spTree>
    <p:extLst>
      <p:ext uri="{BB962C8B-B14F-4D97-AF65-F5344CB8AC3E}">
        <p14:creationId xmlns:p14="http://schemas.microsoft.com/office/powerpoint/2010/main" val="457997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Studies</a:t>
            </a:r>
            <a:endParaRPr lang="en-US" dirty="0"/>
          </a:p>
        </p:txBody>
      </p:sp>
      <p:sp>
        <p:nvSpPr>
          <p:cNvPr id="3" name="Content Placeholder 2"/>
          <p:cNvSpPr>
            <a:spLocks noGrp="1"/>
          </p:cNvSpPr>
          <p:nvPr>
            <p:ph idx="1"/>
          </p:nvPr>
        </p:nvSpPr>
        <p:spPr/>
        <p:txBody>
          <a:bodyPr/>
          <a:lstStyle/>
          <a:p>
            <a:pPr marL="82296" indent="0">
              <a:buNone/>
            </a:pPr>
            <a:r>
              <a:rPr lang="en-US" dirty="0" smtClean="0"/>
              <a:t>Princeton, U of AZ, NW MO</a:t>
            </a:r>
          </a:p>
          <a:p>
            <a:pPr marL="82296" indent="0">
              <a:buNone/>
            </a:pPr>
            <a:r>
              <a:rPr lang="en-US" dirty="0" smtClean="0"/>
              <a:t>Liked: Portability, Storage, Costs, Dictionary, Links and Multimedia Features</a:t>
            </a:r>
          </a:p>
          <a:p>
            <a:pPr marL="82296" indent="0">
              <a:buNone/>
            </a:pPr>
            <a:endParaRPr lang="en-US" dirty="0"/>
          </a:p>
          <a:p>
            <a:pPr marL="82296" indent="0">
              <a:buNone/>
            </a:pPr>
            <a:r>
              <a:rPr lang="en-US" dirty="0" smtClean="0"/>
              <a:t>Disliked: highlighting, annotating, skimming, flipping back and forth through book, using multiple sources at once</a:t>
            </a:r>
          </a:p>
        </p:txBody>
      </p:sp>
    </p:spTree>
    <p:extLst>
      <p:ext uri="{BB962C8B-B14F-4D97-AF65-F5344CB8AC3E}">
        <p14:creationId xmlns:p14="http://schemas.microsoft.com/office/powerpoint/2010/main" val="42556912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Studies</a:t>
            </a:r>
            <a:endParaRPr lang="en-US" dirty="0"/>
          </a:p>
        </p:txBody>
      </p:sp>
      <p:sp>
        <p:nvSpPr>
          <p:cNvPr id="3" name="Content Placeholder 2"/>
          <p:cNvSpPr>
            <a:spLocks noGrp="1"/>
          </p:cNvSpPr>
          <p:nvPr>
            <p:ph idx="1"/>
          </p:nvPr>
        </p:nvSpPr>
        <p:spPr/>
        <p:txBody>
          <a:bodyPr/>
          <a:lstStyle/>
          <a:p>
            <a:pPr marL="82296" indent="0">
              <a:buNone/>
            </a:pPr>
            <a:r>
              <a:rPr lang="en-US" dirty="0" smtClean="0"/>
              <a:t>University of WA</a:t>
            </a:r>
          </a:p>
          <a:p>
            <a:pPr marL="82296" indent="0">
              <a:buNone/>
            </a:pPr>
            <a:r>
              <a:rPr lang="en-US" dirty="0" smtClean="0"/>
              <a:t>Less than 40% of students still used ereaders by the end of term</a:t>
            </a:r>
          </a:p>
          <a:p>
            <a:pPr marL="82296" indent="0">
              <a:buNone/>
            </a:pPr>
            <a:endParaRPr lang="en-US" dirty="0"/>
          </a:p>
          <a:p>
            <a:pPr marL="82296" indent="0">
              <a:buNone/>
            </a:pPr>
            <a:r>
              <a:rPr lang="en-US" b="1" dirty="0" smtClean="0"/>
              <a:t>Cognitive mapping</a:t>
            </a:r>
            <a:r>
              <a:rPr lang="en-US" dirty="0" smtClean="0"/>
              <a:t>: students complained that they couldn’t use physical cues of book (location) to help memory, recall, and learning new material</a:t>
            </a:r>
            <a:endParaRPr lang="en-US" dirty="0"/>
          </a:p>
        </p:txBody>
      </p:sp>
    </p:spTree>
    <p:extLst>
      <p:ext uri="{BB962C8B-B14F-4D97-AF65-F5344CB8AC3E}">
        <p14:creationId xmlns:p14="http://schemas.microsoft.com/office/powerpoint/2010/main" val="1017206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Print to Ebook</a:t>
            </a:r>
            <a:endParaRPr lang="en-US" dirty="0"/>
          </a:p>
        </p:txBody>
      </p:sp>
      <p:sp>
        <p:nvSpPr>
          <p:cNvPr id="3" name="Content Placeholder 2"/>
          <p:cNvSpPr>
            <a:spLocks noGrp="1"/>
          </p:cNvSpPr>
          <p:nvPr>
            <p:ph idx="1"/>
          </p:nvPr>
        </p:nvSpPr>
        <p:spPr/>
        <p:txBody>
          <a:bodyPr/>
          <a:lstStyle/>
          <a:p>
            <a:pPr marL="82296" indent="0">
              <a:buNone/>
            </a:pPr>
            <a:r>
              <a:rPr lang="en-US" dirty="0" smtClean="0"/>
              <a:t>Abilene Christian University</a:t>
            </a:r>
          </a:p>
          <a:p>
            <a:pPr marL="82296" indent="0">
              <a:buNone/>
            </a:pPr>
            <a:r>
              <a:rPr lang="en-US" dirty="0" smtClean="0"/>
              <a:t>Compared comprehension and learning transfer (application) in college students reading print or etext on ipad</a:t>
            </a:r>
          </a:p>
          <a:p>
            <a:pPr marL="82296" indent="0">
              <a:buNone/>
            </a:pPr>
            <a:endParaRPr lang="en-US" dirty="0"/>
          </a:p>
          <a:p>
            <a:pPr marL="82296" indent="0">
              <a:buNone/>
            </a:pPr>
            <a:r>
              <a:rPr lang="en-US" dirty="0" smtClean="0"/>
              <a:t>Comparable results for comprehension. Significantly better results for learning transfer with etext.</a:t>
            </a:r>
            <a:endParaRPr lang="en-US" dirty="0"/>
          </a:p>
        </p:txBody>
      </p:sp>
    </p:spTree>
    <p:extLst>
      <p:ext uri="{BB962C8B-B14F-4D97-AF65-F5344CB8AC3E}">
        <p14:creationId xmlns:p14="http://schemas.microsoft.com/office/powerpoint/2010/main" val="41717035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Comparing print to ebook</a:t>
            </a:r>
            <a:endParaRPr lang="en-US" dirty="0"/>
          </a:p>
        </p:txBody>
      </p:sp>
      <p:sp>
        <p:nvSpPr>
          <p:cNvPr id="3" name="Content Placeholder 2"/>
          <p:cNvSpPr>
            <a:spLocks noGrp="1"/>
          </p:cNvSpPr>
          <p:nvPr>
            <p:ph idx="1"/>
          </p:nvPr>
        </p:nvSpPr>
        <p:spPr/>
        <p:txBody>
          <a:bodyPr>
            <a:normAutofit/>
          </a:bodyPr>
          <a:lstStyle/>
          <a:p>
            <a:pPr marL="82296" indent="0">
              <a:buNone/>
            </a:pPr>
            <a:r>
              <a:rPr lang="en-US" dirty="0" smtClean="0"/>
              <a:t>University of Western Ontario</a:t>
            </a:r>
          </a:p>
          <a:p>
            <a:pPr marL="82296" indent="0">
              <a:buNone/>
            </a:pPr>
            <a:r>
              <a:rPr lang="en-US" dirty="0" smtClean="0"/>
              <a:t>Students instructed to find identical piece of information in identical academic print and ebook</a:t>
            </a:r>
          </a:p>
          <a:p>
            <a:pPr>
              <a:buFont typeface="Arial" pitchFamily="34" charset="0"/>
              <a:buChar char="•"/>
            </a:pPr>
            <a:endParaRPr lang="en-US" dirty="0" smtClean="0"/>
          </a:p>
          <a:p>
            <a:pPr marL="82296" indent="0">
              <a:buNone/>
            </a:pPr>
            <a:r>
              <a:rPr lang="en-US" dirty="0" smtClean="0"/>
              <a:t>In print, students used linear and logical process to find information.</a:t>
            </a:r>
          </a:p>
          <a:p>
            <a:pPr lvl="1">
              <a:buFont typeface="Arial" pitchFamily="34" charset="0"/>
              <a:buChar char="•"/>
            </a:pPr>
            <a:r>
              <a:rPr lang="en-US" dirty="0" smtClean="0"/>
              <a:t>TOC, index, keywords, alternate words, scanning page</a:t>
            </a:r>
          </a:p>
          <a:p>
            <a:endParaRPr lang="en-US" dirty="0"/>
          </a:p>
        </p:txBody>
      </p:sp>
    </p:spTree>
    <p:extLst>
      <p:ext uri="{BB962C8B-B14F-4D97-AF65-F5344CB8AC3E}">
        <p14:creationId xmlns:p14="http://schemas.microsoft.com/office/powerpoint/2010/main" val="277166336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258</TotalTime>
  <Words>696</Words>
  <Application>Microsoft Office PowerPoint</Application>
  <PresentationFormat>On-screen Show (4:3)</PresentationFormat>
  <Paragraphs>106</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Solstice</vt:lpstr>
      <vt:lpstr>Ebooks in the Academy: Transforming and/or Alarming?</vt:lpstr>
      <vt:lpstr>This isn’t new!</vt:lpstr>
      <vt:lpstr>History</vt:lpstr>
      <vt:lpstr>History</vt:lpstr>
      <vt:lpstr>Ebooks and Academic Study</vt:lpstr>
      <vt:lpstr>Pilot Studies</vt:lpstr>
      <vt:lpstr>Pilot Studies</vt:lpstr>
      <vt:lpstr>Comparing Print to Ebook</vt:lpstr>
      <vt:lpstr>Comparing print to ebook</vt:lpstr>
      <vt:lpstr>Comparing Print to Ebook</vt:lpstr>
      <vt:lpstr>Faculty Panel</vt:lpstr>
      <vt:lpstr>Ebooks at Messiah</vt:lpstr>
      <vt:lpstr>Library and Faculty Concerns</vt:lpstr>
      <vt:lpstr>Messiah Student Perspective</vt:lpstr>
      <vt:lpstr>PowerPoint Presentation</vt:lpstr>
      <vt:lpstr>Future developments</vt:lpstr>
      <vt:lpstr>Conclusion</vt:lpstr>
      <vt:lpstr>Sources</vt:lpstr>
      <vt:lpstr>Sources</vt:lpstr>
    </vt:vector>
  </TitlesOfParts>
  <Company>Messiah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Ebooks in the Academy: Transforming and/or Alarming?</dc:title>
  <dc:creator>ITS</dc:creator>
  <cp:lastModifiedBy>ITS</cp:lastModifiedBy>
  <cp:revision>35</cp:revision>
  <dcterms:created xsi:type="dcterms:W3CDTF">2012-02-09T20:13:46Z</dcterms:created>
  <dcterms:modified xsi:type="dcterms:W3CDTF">2012-02-22T15:14:55Z</dcterms:modified>
</cp:coreProperties>
</file>