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9" r:id="rId3"/>
    <p:sldId id="280" r:id="rId4"/>
    <p:sldId id="259" r:id="rId5"/>
    <p:sldId id="269" r:id="rId6"/>
    <p:sldId id="261" r:id="rId7"/>
    <p:sldId id="262" r:id="rId8"/>
    <p:sldId id="263" r:id="rId9"/>
    <p:sldId id="264" r:id="rId10"/>
    <p:sldId id="265" r:id="rId11"/>
    <p:sldId id="267" r:id="rId12"/>
    <p:sldId id="268" r:id="rId13"/>
    <p:sldId id="284" r:id="rId14"/>
    <p:sldId id="285" r:id="rId15"/>
    <p:sldId id="286"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0D6"/>
    <a:srgbClr val="3E848E"/>
    <a:srgbClr val="008080"/>
    <a:srgbClr val="29575D"/>
    <a:srgbClr val="803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5351" autoAdjust="0"/>
  </p:normalViewPr>
  <p:slideViewPr>
    <p:cSldViewPr snapToGrid="0">
      <p:cViewPr varScale="1">
        <p:scale>
          <a:sx n="48" d="100"/>
          <a:sy n="48" d="100"/>
        </p:scale>
        <p:origin x="11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2A57D2-375F-4287-97D9-4B8B77D24BEB}"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n-US"/>
        </a:p>
      </dgm:t>
    </dgm:pt>
    <dgm:pt modelId="{B9C9662D-EFCB-4DD2-A690-AA9B6015238C}">
      <dgm:prSet phldrT="[Text]"/>
      <dgm:spPr>
        <a:solidFill>
          <a:schemeClr val="accent4">
            <a:lumMod val="40000"/>
            <a:lumOff val="60000"/>
          </a:schemeClr>
        </a:solidFill>
      </dgm:spPr>
      <dgm:t>
        <a:bodyPr/>
        <a:lstStyle/>
        <a:p>
          <a:r>
            <a:rPr lang="en-US" b="1" dirty="0"/>
            <a:t>Identity</a:t>
          </a:r>
        </a:p>
      </dgm:t>
    </dgm:pt>
    <dgm:pt modelId="{252D6CA1-32ED-4039-92CB-D60585DA9C51}" type="parTrans" cxnId="{90A26585-B66E-4075-9896-0DE8F2E8F029}">
      <dgm:prSet/>
      <dgm:spPr/>
      <dgm:t>
        <a:bodyPr/>
        <a:lstStyle/>
        <a:p>
          <a:endParaRPr lang="en-US"/>
        </a:p>
      </dgm:t>
    </dgm:pt>
    <dgm:pt modelId="{CF39893D-B7F6-4CF3-AD7E-023218AF2E60}" type="sibTrans" cxnId="{90A26585-B66E-4075-9896-0DE8F2E8F029}">
      <dgm:prSet/>
      <dgm:spPr/>
      <dgm:t>
        <a:bodyPr/>
        <a:lstStyle/>
        <a:p>
          <a:endParaRPr lang="en-US"/>
        </a:p>
      </dgm:t>
    </dgm:pt>
    <dgm:pt modelId="{14AA8380-14BA-495C-8B13-AF38B477E83E}">
      <dgm:prSet phldrT="[Text]"/>
      <dgm:spPr>
        <a:solidFill>
          <a:schemeClr val="accent2">
            <a:lumMod val="60000"/>
            <a:lumOff val="40000"/>
          </a:schemeClr>
        </a:solidFill>
      </dgm:spPr>
      <dgm:t>
        <a:bodyPr/>
        <a:lstStyle/>
        <a:p>
          <a:r>
            <a:rPr lang="en-US" b="1" dirty="0"/>
            <a:t>Diversity</a:t>
          </a:r>
        </a:p>
      </dgm:t>
    </dgm:pt>
    <dgm:pt modelId="{02D791DC-F606-4B2A-8891-135E5C323197}" type="parTrans" cxnId="{02187678-5787-4CF9-92E3-6485772B682C}">
      <dgm:prSet/>
      <dgm:spPr/>
      <dgm:t>
        <a:bodyPr/>
        <a:lstStyle/>
        <a:p>
          <a:endParaRPr lang="en-US"/>
        </a:p>
      </dgm:t>
    </dgm:pt>
    <dgm:pt modelId="{3555D5BF-87B7-4E65-B398-37A15B1282F1}" type="sibTrans" cxnId="{02187678-5787-4CF9-92E3-6485772B682C}">
      <dgm:prSet/>
      <dgm:spPr/>
      <dgm:t>
        <a:bodyPr/>
        <a:lstStyle/>
        <a:p>
          <a:endParaRPr lang="en-US"/>
        </a:p>
      </dgm:t>
    </dgm:pt>
    <dgm:pt modelId="{B127EA7C-C07C-424D-B597-F47590E66F0A}">
      <dgm:prSet phldrT="[Text]"/>
      <dgm:spPr>
        <a:solidFill>
          <a:schemeClr val="accent1">
            <a:lumMod val="60000"/>
            <a:lumOff val="40000"/>
          </a:schemeClr>
        </a:solidFill>
      </dgm:spPr>
      <dgm:t>
        <a:bodyPr/>
        <a:lstStyle/>
        <a:p>
          <a:r>
            <a:rPr lang="en-US" b="1" dirty="0"/>
            <a:t>Justice</a:t>
          </a:r>
        </a:p>
      </dgm:t>
    </dgm:pt>
    <dgm:pt modelId="{E020B0C0-1684-4996-BDB2-8B1F8A0CC80D}" type="parTrans" cxnId="{9A64B38D-35C0-4145-9B61-9B81B0EB0D60}">
      <dgm:prSet/>
      <dgm:spPr/>
      <dgm:t>
        <a:bodyPr/>
        <a:lstStyle/>
        <a:p>
          <a:endParaRPr lang="en-US"/>
        </a:p>
      </dgm:t>
    </dgm:pt>
    <dgm:pt modelId="{70246ADA-1578-4F71-AE09-41F0A97CE143}" type="sibTrans" cxnId="{9A64B38D-35C0-4145-9B61-9B81B0EB0D60}">
      <dgm:prSet/>
      <dgm:spPr/>
      <dgm:t>
        <a:bodyPr/>
        <a:lstStyle/>
        <a:p>
          <a:endParaRPr lang="en-US"/>
        </a:p>
      </dgm:t>
    </dgm:pt>
    <dgm:pt modelId="{75165D99-9758-4F49-9F3C-1308E8F01AAA}">
      <dgm:prSet phldrT="[Text]"/>
      <dgm:spPr>
        <a:solidFill>
          <a:schemeClr val="accent6">
            <a:lumMod val="60000"/>
            <a:lumOff val="40000"/>
          </a:schemeClr>
        </a:solidFill>
      </dgm:spPr>
      <dgm:t>
        <a:bodyPr/>
        <a:lstStyle/>
        <a:p>
          <a:r>
            <a:rPr lang="en-US" b="1" dirty="0"/>
            <a:t>Activism</a:t>
          </a:r>
        </a:p>
      </dgm:t>
    </dgm:pt>
    <dgm:pt modelId="{F4FE490C-0A2B-42A8-AF18-1798C9ABAD8C}" type="parTrans" cxnId="{7A3664AC-FAC1-4A1A-822B-00DFB8BF94B7}">
      <dgm:prSet/>
      <dgm:spPr/>
      <dgm:t>
        <a:bodyPr/>
        <a:lstStyle/>
        <a:p>
          <a:endParaRPr lang="en-US"/>
        </a:p>
      </dgm:t>
    </dgm:pt>
    <dgm:pt modelId="{D7A48F66-E1DE-4606-84E0-EF98E4DCFC8E}" type="sibTrans" cxnId="{7A3664AC-FAC1-4A1A-822B-00DFB8BF94B7}">
      <dgm:prSet/>
      <dgm:spPr/>
      <dgm:t>
        <a:bodyPr/>
        <a:lstStyle/>
        <a:p>
          <a:endParaRPr lang="en-US"/>
        </a:p>
      </dgm:t>
    </dgm:pt>
    <dgm:pt modelId="{2829E92A-5C51-4AF3-A5D2-2B99C66EFECC}" type="pres">
      <dgm:prSet presAssocID="{742A57D2-375F-4287-97D9-4B8B77D24BEB}" presName="rootnode" presStyleCnt="0">
        <dgm:presLayoutVars>
          <dgm:chMax/>
          <dgm:chPref/>
          <dgm:dir/>
          <dgm:animLvl val="lvl"/>
        </dgm:presLayoutVars>
      </dgm:prSet>
      <dgm:spPr/>
      <dgm:t>
        <a:bodyPr/>
        <a:lstStyle/>
        <a:p>
          <a:endParaRPr lang="en-US"/>
        </a:p>
      </dgm:t>
    </dgm:pt>
    <dgm:pt modelId="{30821DF1-E332-45FC-BBAB-8A8170D0DFD0}" type="pres">
      <dgm:prSet presAssocID="{B9C9662D-EFCB-4DD2-A690-AA9B6015238C}" presName="composite" presStyleCnt="0"/>
      <dgm:spPr/>
    </dgm:pt>
    <dgm:pt modelId="{6D962E6A-E6B7-4B4C-965C-626536E5BBB1}" type="pres">
      <dgm:prSet presAssocID="{B9C9662D-EFCB-4DD2-A690-AA9B6015238C}" presName="bentUpArrow1" presStyleLbl="alignImgPlace1" presStyleIdx="0" presStyleCnt="3"/>
      <dgm:spPr>
        <a:solidFill>
          <a:srgbClr val="A2D0D6"/>
        </a:solidFill>
      </dgm:spPr>
    </dgm:pt>
    <dgm:pt modelId="{B3BF36D7-F8A1-4188-B979-E0EF70E9DAA8}" type="pres">
      <dgm:prSet presAssocID="{B9C9662D-EFCB-4DD2-A690-AA9B6015238C}" presName="ParentText" presStyleLbl="node1" presStyleIdx="0" presStyleCnt="4">
        <dgm:presLayoutVars>
          <dgm:chMax val="1"/>
          <dgm:chPref val="1"/>
          <dgm:bulletEnabled val="1"/>
        </dgm:presLayoutVars>
      </dgm:prSet>
      <dgm:spPr/>
      <dgm:t>
        <a:bodyPr/>
        <a:lstStyle/>
        <a:p>
          <a:endParaRPr lang="en-US"/>
        </a:p>
      </dgm:t>
    </dgm:pt>
    <dgm:pt modelId="{15BEAB6B-9640-49BD-B75B-8CA7F4E60BB6}" type="pres">
      <dgm:prSet presAssocID="{B9C9662D-EFCB-4DD2-A690-AA9B6015238C}" presName="ChildText" presStyleLbl="revTx" presStyleIdx="0" presStyleCnt="3" custScaleX="257823" custLinFactNeighborX="82667" custLinFactNeighborY="-854">
        <dgm:presLayoutVars>
          <dgm:chMax val="0"/>
          <dgm:chPref val="0"/>
          <dgm:bulletEnabled val="1"/>
        </dgm:presLayoutVars>
      </dgm:prSet>
      <dgm:spPr/>
    </dgm:pt>
    <dgm:pt modelId="{D8B9E751-BC46-4A7F-AD35-703DB67E37FB}" type="pres">
      <dgm:prSet presAssocID="{CF39893D-B7F6-4CF3-AD7E-023218AF2E60}" presName="sibTrans" presStyleCnt="0"/>
      <dgm:spPr/>
    </dgm:pt>
    <dgm:pt modelId="{16262451-7614-4473-B8C4-06D8FC57F7AB}" type="pres">
      <dgm:prSet presAssocID="{14AA8380-14BA-495C-8B13-AF38B477E83E}" presName="composite" presStyleCnt="0"/>
      <dgm:spPr/>
    </dgm:pt>
    <dgm:pt modelId="{6725FC5B-A22D-4EC7-AC16-BC290887630F}" type="pres">
      <dgm:prSet presAssocID="{14AA8380-14BA-495C-8B13-AF38B477E83E}" presName="bentUpArrow1" presStyleLbl="alignImgPlace1" presStyleIdx="1" presStyleCnt="3"/>
      <dgm:spPr>
        <a:solidFill>
          <a:srgbClr val="A2D0D6"/>
        </a:solidFill>
      </dgm:spPr>
    </dgm:pt>
    <dgm:pt modelId="{66288236-3D16-43AB-BB42-0E85FAA348A5}" type="pres">
      <dgm:prSet presAssocID="{14AA8380-14BA-495C-8B13-AF38B477E83E}" presName="ParentText" presStyleLbl="node1" presStyleIdx="1" presStyleCnt="4">
        <dgm:presLayoutVars>
          <dgm:chMax val="1"/>
          <dgm:chPref val="1"/>
          <dgm:bulletEnabled val="1"/>
        </dgm:presLayoutVars>
      </dgm:prSet>
      <dgm:spPr/>
      <dgm:t>
        <a:bodyPr/>
        <a:lstStyle/>
        <a:p>
          <a:endParaRPr lang="en-US"/>
        </a:p>
      </dgm:t>
    </dgm:pt>
    <dgm:pt modelId="{C3BEB8FD-4CD0-4474-853E-D23C7B356055}" type="pres">
      <dgm:prSet presAssocID="{14AA8380-14BA-495C-8B13-AF38B477E83E}" presName="ChildText" presStyleLbl="revTx" presStyleIdx="1" presStyleCnt="3" custScaleX="289683" custLinFactNeighborX="99507" custLinFactNeighborY="-4667">
        <dgm:presLayoutVars>
          <dgm:chMax val="0"/>
          <dgm:chPref val="0"/>
          <dgm:bulletEnabled val="1"/>
        </dgm:presLayoutVars>
      </dgm:prSet>
      <dgm:spPr/>
    </dgm:pt>
    <dgm:pt modelId="{F6B07044-7885-498C-8EC5-9A9B4C9C721C}" type="pres">
      <dgm:prSet presAssocID="{3555D5BF-87B7-4E65-B398-37A15B1282F1}" presName="sibTrans" presStyleCnt="0"/>
      <dgm:spPr/>
    </dgm:pt>
    <dgm:pt modelId="{C432C599-E8AB-4184-BBCC-ADC43564747C}" type="pres">
      <dgm:prSet presAssocID="{B127EA7C-C07C-424D-B597-F47590E66F0A}" presName="composite" presStyleCnt="0"/>
      <dgm:spPr/>
    </dgm:pt>
    <dgm:pt modelId="{4DD7C7A2-42B6-485D-AB4A-08F56D79CB25}" type="pres">
      <dgm:prSet presAssocID="{B127EA7C-C07C-424D-B597-F47590E66F0A}" presName="bentUpArrow1" presStyleLbl="alignImgPlace1" presStyleIdx="2" presStyleCnt="3"/>
      <dgm:spPr>
        <a:solidFill>
          <a:srgbClr val="A2D0D6"/>
        </a:solidFill>
      </dgm:spPr>
    </dgm:pt>
    <dgm:pt modelId="{5B97CA57-2F3E-4FD6-A444-23623D660D34}" type="pres">
      <dgm:prSet presAssocID="{B127EA7C-C07C-424D-B597-F47590E66F0A}" presName="ParentText" presStyleLbl="node1" presStyleIdx="2" presStyleCnt="4">
        <dgm:presLayoutVars>
          <dgm:chMax val="1"/>
          <dgm:chPref val="1"/>
          <dgm:bulletEnabled val="1"/>
        </dgm:presLayoutVars>
      </dgm:prSet>
      <dgm:spPr/>
      <dgm:t>
        <a:bodyPr/>
        <a:lstStyle/>
        <a:p>
          <a:endParaRPr lang="en-US"/>
        </a:p>
      </dgm:t>
    </dgm:pt>
    <dgm:pt modelId="{C041EE95-12C3-4CE9-9C0D-51B62B73A788}" type="pres">
      <dgm:prSet presAssocID="{B127EA7C-C07C-424D-B597-F47590E66F0A}" presName="ChildText" presStyleLbl="revTx" presStyleIdx="2" presStyleCnt="3" custScaleX="251699" custLinFactNeighborX="82999" custLinFactNeighborY="942">
        <dgm:presLayoutVars>
          <dgm:chMax val="0"/>
          <dgm:chPref val="0"/>
          <dgm:bulletEnabled val="1"/>
        </dgm:presLayoutVars>
      </dgm:prSet>
      <dgm:spPr/>
    </dgm:pt>
    <dgm:pt modelId="{D11C3ED9-2995-4236-AAD3-7083AF0EF650}" type="pres">
      <dgm:prSet presAssocID="{70246ADA-1578-4F71-AE09-41F0A97CE143}" presName="sibTrans" presStyleCnt="0"/>
      <dgm:spPr/>
    </dgm:pt>
    <dgm:pt modelId="{CE54CFA8-BA01-4E4D-9BE6-70312AEA53AF}" type="pres">
      <dgm:prSet presAssocID="{75165D99-9758-4F49-9F3C-1308E8F01AAA}" presName="composite" presStyleCnt="0"/>
      <dgm:spPr/>
    </dgm:pt>
    <dgm:pt modelId="{F5BC34DF-FFED-407E-B635-31ACC9E60B31}" type="pres">
      <dgm:prSet presAssocID="{75165D99-9758-4F49-9F3C-1308E8F01AAA}" presName="ParentText" presStyleLbl="node1" presStyleIdx="3" presStyleCnt="4">
        <dgm:presLayoutVars>
          <dgm:chMax val="1"/>
          <dgm:chPref val="1"/>
          <dgm:bulletEnabled val="1"/>
        </dgm:presLayoutVars>
      </dgm:prSet>
      <dgm:spPr/>
      <dgm:t>
        <a:bodyPr/>
        <a:lstStyle/>
        <a:p>
          <a:endParaRPr lang="en-US"/>
        </a:p>
      </dgm:t>
    </dgm:pt>
  </dgm:ptLst>
  <dgm:cxnLst>
    <dgm:cxn modelId="{C8D26D4E-2226-4EB4-B02A-12F3C5EEF1A9}" type="presOf" srcId="{B9C9662D-EFCB-4DD2-A690-AA9B6015238C}" destId="{B3BF36D7-F8A1-4188-B979-E0EF70E9DAA8}" srcOrd="0" destOrd="0" presId="urn:microsoft.com/office/officeart/2005/8/layout/StepDownProcess"/>
    <dgm:cxn modelId="{02187678-5787-4CF9-92E3-6485772B682C}" srcId="{742A57D2-375F-4287-97D9-4B8B77D24BEB}" destId="{14AA8380-14BA-495C-8B13-AF38B477E83E}" srcOrd="1" destOrd="0" parTransId="{02D791DC-F606-4B2A-8891-135E5C323197}" sibTransId="{3555D5BF-87B7-4E65-B398-37A15B1282F1}"/>
    <dgm:cxn modelId="{FA991B22-B7C4-4BCE-AA80-C1E9BF9E03A0}" type="presOf" srcId="{14AA8380-14BA-495C-8B13-AF38B477E83E}" destId="{66288236-3D16-43AB-BB42-0E85FAA348A5}" srcOrd="0" destOrd="0" presId="urn:microsoft.com/office/officeart/2005/8/layout/StepDownProcess"/>
    <dgm:cxn modelId="{6F00D14D-8101-4F33-8736-29F49BBB3BAF}" type="presOf" srcId="{75165D99-9758-4F49-9F3C-1308E8F01AAA}" destId="{F5BC34DF-FFED-407E-B635-31ACC9E60B31}" srcOrd="0" destOrd="0" presId="urn:microsoft.com/office/officeart/2005/8/layout/StepDownProcess"/>
    <dgm:cxn modelId="{018B7866-E719-44DF-ACA6-38B4681F6A3F}" type="presOf" srcId="{742A57D2-375F-4287-97D9-4B8B77D24BEB}" destId="{2829E92A-5C51-4AF3-A5D2-2B99C66EFECC}" srcOrd="0" destOrd="0" presId="urn:microsoft.com/office/officeart/2005/8/layout/StepDownProcess"/>
    <dgm:cxn modelId="{9A64B38D-35C0-4145-9B61-9B81B0EB0D60}" srcId="{742A57D2-375F-4287-97D9-4B8B77D24BEB}" destId="{B127EA7C-C07C-424D-B597-F47590E66F0A}" srcOrd="2" destOrd="0" parTransId="{E020B0C0-1684-4996-BDB2-8B1F8A0CC80D}" sibTransId="{70246ADA-1578-4F71-AE09-41F0A97CE143}"/>
    <dgm:cxn modelId="{90A26585-B66E-4075-9896-0DE8F2E8F029}" srcId="{742A57D2-375F-4287-97D9-4B8B77D24BEB}" destId="{B9C9662D-EFCB-4DD2-A690-AA9B6015238C}" srcOrd="0" destOrd="0" parTransId="{252D6CA1-32ED-4039-92CB-D60585DA9C51}" sibTransId="{CF39893D-B7F6-4CF3-AD7E-023218AF2E60}"/>
    <dgm:cxn modelId="{7A3664AC-FAC1-4A1A-822B-00DFB8BF94B7}" srcId="{742A57D2-375F-4287-97D9-4B8B77D24BEB}" destId="{75165D99-9758-4F49-9F3C-1308E8F01AAA}" srcOrd="3" destOrd="0" parTransId="{F4FE490C-0A2B-42A8-AF18-1798C9ABAD8C}" sibTransId="{D7A48F66-E1DE-4606-84E0-EF98E4DCFC8E}"/>
    <dgm:cxn modelId="{9A2DD1AA-D1D2-455C-9E29-4292823877FF}" type="presOf" srcId="{B127EA7C-C07C-424D-B597-F47590E66F0A}" destId="{5B97CA57-2F3E-4FD6-A444-23623D660D34}" srcOrd="0" destOrd="0" presId="urn:microsoft.com/office/officeart/2005/8/layout/StepDownProcess"/>
    <dgm:cxn modelId="{C2B7CDDC-5106-4C34-8D3F-795A3BF26F10}" type="presParOf" srcId="{2829E92A-5C51-4AF3-A5D2-2B99C66EFECC}" destId="{30821DF1-E332-45FC-BBAB-8A8170D0DFD0}" srcOrd="0" destOrd="0" presId="urn:microsoft.com/office/officeart/2005/8/layout/StepDownProcess"/>
    <dgm:cxn modelId="{03F3AAE7-CCD4-46B2-B279-3A8DB2F7E28C}" type="presParOf" srcId="{30821DF1-E332-45FC-BBAB-8A8170D0DFD0}" destId="{6D962E6A-E6B7-4B4C-965C-626536E5BBB1}" srcOrd="0" destOrd="0" presId="urn:microsoft.com/office/officeart/2005/8/layout/StepDownProcess"/>
    <dgm:cxn modelId="{6B5E299F-ABEC-42CF-8F98-80ECB073060B}" type="presParOf" srcId="{30821DF1-E332-45FC-BBAB-8A8170D0DFD0}" destId="{B3BF36D7-F8A1-4188-B979-E0EF70E9DAA8}" srcOrd="1" destOrd="0" presId="urn:microsoft.com/office/officeart/2005/8/layout/StepDownProcess"/>
    <dgm:cxn modelId="{3083B92E-D64C-46FF-BE62-6F3488DF65EF}" type="presParOf" srcId="{30821DF1-E332-45FC-BBAB-8A8170D0DFD0}" destId="{15BEAB6B-9640-49BD-B75B-8CA7F4E60BB6}" srcOrd="2" destOrd="0" presId="urn:microsoft.com/office/officeart/2005/8/layout/StepDownProcess"/>
    <dgm:cxn modelId="{B07FF463-1179-4974-92E5-01E68BC8C7E2}" type="presParOf" srcId="{2829E92A-5C51-4AF3-A5D2-2B99C66EFECC}" destId="{D8B9E751-BC46-4A7F-AD35-703DB67E37FB}" srcOrd="1" destOrd="0" presId="urn:microsoft.com/office/officeart/2005/8/layout/StepDownProcess"/>
    <dgm:cxn modelId="{E8E9F9A7-6ADF-41C8-B9A1-BC96FC9FE92E}" type="presParOf" srcId="{2829E92A-5C51-4AF3-A5D2-2B99C66EFECC}" destId="{16262451-7614-4473-B8C4-06D8FC57F7AB}" srcOrd="2" destOrd="0" presId="urn:microsoft.com/office/officeart/2005/8/layout/StepDownProcess"/>
    <dgm:cxn modelId="{19C74241-488C-40CE-AEA9-D89E454F2F80}" type="presParOf" srcId="{16262451-7614-4473-B8C4-06D8FC57F7AB}" destId="{6725FC5B-A22D-4EC7-AC16-BC290887630F}" srcOrd="0" destOrd="0" presId="urn:microsoft.com/office/officeart/2005/8/layout/StepDownProcess"/>
    <dgm:cxn modelId="{AB17839A-2520-48F8-8023-0A0877AB2367}" type="presParOf" srcId="{16262451-7614-4473-B8C4-06D8FC57F7AB}" destId="{66288236-3D16-43AB-BB42-0E85FAA348A5}" srcOrd="1" destOrd="0" presId="urn:microsoft.com/office/officeart/2005/8/layout/StepDownProcess"/>
    <dgm:cxn modelId="{F87FA0FD-C81E-4B15-8A32-C4BEE22D49E4}" type="presParOf" srcId="{16262451-7614-4473-B8C4-06D8FC57F7AB}" destId="{C3BEB8FD-4CD0-4474-853E-D23C7B356055}" srcOrd="2" destOrd="0" presId="urn:microsoft.com/office/officeart/2005/8/layout/StepDownProcess"/>
    <dgm:cxn modelId="{0B31AE98-DA49-4D57-B1F5-8FF39E82451F}" type="presParOf" srcId="{2829E92A-5C51-4AF3-A5D2-2B99C66EFECC}" destId="{F6B07044-7885-498C-8EC5-9A9B4C9C721C}" srcOrd="3" destOrd="0" presId="urn:microsoft.com/office/officeart/2005/8/layout/StepDownProcess"/>
    <dgm:cxn modelId="{B628A356-3316-4FD6-9794-089BB0BBEEC3}" type="presParOf" srcId="{2829E92A-5C51-4AF3-A5D2-2B99C66EFECC}" destId="{C432C599-E8AB-4184-BBCC-ADC43564747C}" srcOrd="4" destOrd="0" presId="urn:microsoft.com/office/officeart/2005/8/layout/StepDownProcess"/>
    <dgm:cxn modelId="{3DB1D11F-5FE5-4227-8C18-28AA0CF70581}" type="presParOf" srcId="{C432C599-E8AB-4184-BBCC-ADC43564747C}" destId="{4DD7C7A2-42B6-485D-AB4A-08F56D79CB25}" srcOrd="0" destOrd="0" presId="urn:microsoft.com/office/officeart/2005/8/layout/StepDownProcess"/>
    <dgm:cxn modelId="{C7C40CA4-6591-4829-9B7E-3FD162DFD1E6}" type="presParOf" srcId="{C432C599-E8AB-4184-BBCC-ADC43564747C}" destId="{5B97CA57-2F3E-4FD6-A444-23623D660D34}" srcOrd="1" destOrd="0" presId="urn:microsoft.com/office/officeart/2005/8/layout/StepDownProcess"/>
    <dgm:cxn modelId="{5CBE39DC-1BF7-46F9-B10C-3DB33A4DA2AA}" type="presParOf" srcId="{C432C599-E8AB-4184-BBCC-ADC43564747C}" destId="{C041EE95-12C3-4CE9-9C0D-51B62B73A788}" srcOrd="2" destOrd="0" presId="urn:microsoft.com/office/officeart/2005/8/layout/StepDownProcess"/>
    <dgm:cxn modelId="{E2DDBD3F-C83B-4898-8EF0-18B509C7FD33}" type="presParOf" srcId="{2829E92A-5C51-4AF3-A5D2-2B99C66EFECC}" destId="{D11C3ED9-2995-4236-AAD3-7083AF0EF650}" srcOrd="5" destOrd="0" presId="urn:microsoft.com/office/officeart/2005/8/layout/StepDownProcess"/>
    <dgm:cxn modelId="{FC1ABD4D-4FB0-463D-B192-688199DF1F0A}" type="presParOf" srcId="{2829E92A-5C51-4AF3-A5D2-2B99C66EFECC}" destId="{CE54CFA8-BA01-4E4D-9BE6-70312AEA53AF}" srcOrd="6" destOrd="0" presId="urn:microsoft.com/office/officeart/2005/8/layout/StepDownProcess"/>
    <dgm:cxn modelId="{9E57BD86-B0E9-45F6-BD61-A167E444CB75}" type="presParOf" srcId="{CE54CFA8-BA01-4E4D-9BE6-70312AEA53AF}" destId="{F5BC34DF-FFED-407E-B635-31ACC9E60B3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2A57D2-375F-4287-97D9-4B8B77D24BEB}"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n-US"/>
        </a:p>
      </dgm:t>
    </dgm:pt>
    <dgm:pt modelId="{B9C9662D-EFCB-4DD2-A690-AA9B6015238C}">
      <dgm:prSet phldrT="[Text]"/>
      <dgm:spPr>
        <a:solidFill>
          <a:schemeClr val="accent4">
            <a:lumMod val="40000"/>
            <a:lumOff val="60000"/>
          </a:schemeClr>
        </a:solidFill>
      </dgm:spPr>
      <dgm:t>
        <a:bodyPr/>
        <a:lstStyle/>
        <a:p>
          <a:r>
            <a:rPr lang="en-US" b="1" dirty="0"/>
            <a:t>Identity</a:t>
          </a:r>
        </a:p>
      </dgm:t>
    </dgm:pt>
    <dgm:pt modelId="{252D6CA1-32ED-4039-92CB-D60585DA9C51}" type="parTrans" cxnId="{90A26585-B66E-4075-9896-0DE8F2E8F029}">
      <dgm:prSet/>
      <dgm:spPr/>
      <dgm:t>
        <a:bodyPr/>
        <a:lstStyle/>
        <a:p>
          <a:endParaRPr lang="en-US"/>
        </a:p>
      </dgm:t>
    </dgm:pt>
    <dgm:pt modelId="{CF39893D-B7F6-4CF3-AD7E-023218AF2E60}" type="sibTrans" cxnId="{90A26585-B66E-4075-9896-0DE8F2E8F029}">
      <dgm:prSet/>
      <dgm:spPr/>
      <dgm:t>
        <a:bodyPr/>
        <a:lstStyle/>
        <a:p>
          <a:endParaRPr lang="en-US"/>
        </a:p>
      </dgm:t>
    </dgm:pt>
    <dgm:pt modelId="{14AA8380-14BA-495C-8B13-AF38B477E83E}">
      <dgm:prSet phldrT="[Text]"/>
      <dgm:spPr>
        <a:solidFill>
          <a:schemeClr val="accent2">
            <a:lumMod val="60000"/>
            <a:lumOff val="40000"/>
          </a:schemeClr>
        </a:solidFill>
      </dgm:spPr>
      <dgm:t>
        <a:bodyPr/>
        <a:lstStyle/>
        <a:p>
          <a:r>
            <a:rPr lang="en-US" b="1" dirty="0"/>
            <a:t>Diversity</a:t>
          </a:r>
        </a:p>
      </dgm:t>
    </dgm:pt>
    <dgm:pt modelId="{02D791DC-F606-4B2A-8891-135E5C323197}" type="parTrans" cxnId="{02187678-5787-4CF9-92E3-6485772B682C}">
      <dgm:prSet/>
      <dgm:spPr/>
      <dgm:t>
        <a:bodyPr/>
        <a:lstStyle/>
        <a:p>
          <a:endParaRPr lang="en-US"/>
        </a:p>
      </dgm:t>
    </dgm:pt>
    <dgm:pt modelId="{3555D5BF-87B7-4E65-B398-37A15B1282F1}" type="sibTrans" cxnId="{02187678-5787-4CF9-92E3-6485772B682C}">
      <dgm:prSet/>
      <dgm:spPr/>
      <dgm:t>
        <a:bodyPr/>
        <a:lstStyle/>
        <a:p>
          <a:endParaRPr lang="en-US"/>
        </a:p>
      </dgm:t>
    </dgm:pt>
    <dgm:pt modelId="{B127EA7C-C07C-424D-B597-F47590E66F0A}">
      <dgm:prSet phldrT="[Text]"/>
      <dgm:spPr>
        <a:solidFill>
          <a:schemeClr val="accent1">
            <a:lumMod val="60000"/>
            <a:lumOff val="40000"/>
          </a:schemeClr>
        </a:solidFill>
      </dgm:spPr>
      <dgm:t>
        <a:bodyPr/>
        <a:lstStyle/>
        <a:p>
          <a:r>
            <a:rPr lang="en-US" b="1" dirty="0"/>
            <a:t>Justice</a:t>
          </a:r>
        </a:p>
      </dgm:t>
    </dgm:pt>
    <dgm:pt modelId="{E020B0C0-1684-4996-BDB2-8B1F8A0CC80D}" type="parTrans" cxnId="{9A64B38D-35C0-4145-9B61-9B81B0EB0D60}">
      <dgm:prSet/>
      <dgm:spPr/>
      <dgm:t>
        <a:bodyPr/>
        <a:lstStyle/>
        <a:p>
          <a:endParaRPr lang="en-US"/>
        </a:p>
      </dgm:t>
    </dgm:pt>
    <dgm:pt modelId="{70246ADA-1578-4F71-AE09-41F0A97CE143}" type="sibTrans" cxnId="{9A64B38D-35C0-4145-9B61-9B81B0EB0D60}">
      <dgm:prSet/>
      <dgm:spPr/>
      <dgm:t>
        <a:bodyPr/>
        <a:lstStyle/>
        <a:p>
          <a:endParaRPr lang="en-US"/>
        </a:p>
      </dgm:t>
    </dgm:pt>
    <dgm:pt modelId="{75165D99-9758-4F49-9F3C-1308E8F01AAA}">
      <dgm:prSet phldrT="[Text]"/>
      <dgm:spPr>
        <a:solidFill>
          <a:schemeClr val="accent6">
            <a:lumMod val="60000"/>
            <a:lumOff val="40000"/>
          </a:schemeClr>
        </a:solidFill>
      </dgm:spPr>
      <dgm:t>
        <a:bodyPr/>
        <a:lstStyle/>
        <a:p>
          <a:r>
            <a:rPr lang="en-US" b="1" dirty="0"/>
            <a:t>Activism</a:t>
          </a:r>
        </a:p>
      </dgm:t>
    </dgm:pt>
    <dgm:pt modelId="{F4FE490C-0A2B-42A8-AF18-1798C9ABAD8C}" type="parTrans" cxnId="{7A3664AC-FAC1-4A1A-822B-00DFB8BF94B7}">
      <dgm:prSet/>
      <dgm:spPr/>
      <dgm:t>
        <a:bodyPr/>
        <a:lstStyle/>
        <a:p>
          <a:endParaRPr lang="en-US"/>
        </a:p>
      </dgm:t>
    </dgm:pt>
    <dgm:pt modelId="{D7A48F66-E1DE-4606-84E0-EF98E4DCFC8E}" type="sibTrans" cxnId="{7A3664AC-FAC1-4A1A-822B-00DFB8BF94B7}">
      <dgm:prSet/>
      <dgm:spPr/>
      <dgm:t>
        <a:bodyPr/>
        <a:lstStyle/>
        <a:p>
          <a:endParaRPr lang="en-US"/>
        </a:p>
      </dgm:t>
    </dgm:pt>
    <dgm:pt modelId="{2829E92A-5C51-4AF3-A5D2-2B99C66EFECC}" type="pres">
      <dgm:prSet presAssocID="{742A57D2-375F-4287-97D9-4B8B77D24BEB}" presName="rootnode" presStyleCnt="0">
        <dgm:presLayoutVars>
          <dgm:chMax/>
          <dgm:chPref/>
          <dgm:dir/>
          <dgm:animLvl val="lvl"/>
        </dgm:presLayoutVars>
      </dgm:prSet>
      <dgm:spPr/>
      <dgm:t>
        <a:bodyPr/>
        <a:lstStyle/>
        <a:p>
          <a:endParaRPr lang="en-US"/>
        </a:p>
      </dgm:t>
    </dgm:pt>
    <dgm:pt modelId="{30821DF1-E332-45FC-BBAB-8A8170D0DFD0}" type="pres">
      <dgm:prSet presAssocID="{B9C9662D-EFCB-4DD2-A690-AA9B6015238C}" presName="composite" presStyleCnt="0"/>
      <dgm:spPr/>
    </dgm:pt>
    <dgm:pt modelId="{6D962E6A-E6B7-4B4C-965C-626536E5BBB1}" type="pres">
      <dgm:prSet presAssocID="{B9C9662D-EFCB-4DD2-A690-AA9B6015238C}" presName="bentUpArrow1" presStyleLbl="alignImgPlace1" presStyleIdx="0" presStyleCnt="3"/>
      <dgm:spPr>
        <a:solidFill>
          <a:srgbClr val="A2D0D6"/>
        </a:solidFill>
      </dgm:spPr>
    </dgm:pt>
    <dgm:pt modelId="{B3BF36D7-F8A1-4188-B979-E0EF70E9DAA8}" type="pres">
      <dgm:prSet presAssocID="{B9C9662D-EFCB-4DD2-A690-AA9B6015238C}" presName="ParentText" presStyleLbl="node1" presStyleIdx="0" presStyleCnt="4">
        <dgm:presLayoutVars>
          <dgm:chMax val="1"/>
          <dgm:chPref val="1"/>
          <dgm:bulletEnabled val="1"/>
        </dgm:presLayoutVars>
      </dgm:prSet>
      <dgm:spPr/>
      <dgm:t>
        <a:bodyPr/>
        <a:lstStyle/>
        <a:p>
          <a:endParaRPr lang="en-US"/>
        </a:p>
      </dgm:t>
    </dgm:pt>
    <dgm:pt modelId="{15BEAB6B-9640-49BD-B75B-8CA7F4E60BB6}" type="pres">
      <dgm:prSet presAssocID="{B9C9662D-EFCB-4DD2-A690-AA9B6015238C}" presName="ChildText" presStyleLbl="revTx" presStyleIdx="0" presStyleCnt="3" custScaleX="257823" custLinFactNeighborX="82667" custLinFactNeighborY="-854">
        <dgm:presLayoutVars>
          <dgm:chMax val="0"/>
          <dgm:chPref val="0"/>
          <dgm:bulletEnabled val="1"/>
        </dgm:presLayoutVars>
      </dgm:prSet>
      <dgm:spPr/>
    </dgm:pt>
    <dgm:pt modelId="{D8B9E751-BC46-4A7F-AD35-703DB67E37FB}" type="pres">
      <dgm:prSet presAssocID="{CF39893D-B7F6-4CF3-AD7E-023218AF2E60}" presName="sibTrans" presStyleCnt="0"/>
      <dgm:spPr/>
    </dgm:pt>
    <dgm:pt modelId="{16262451-7614-4473-B8C4-06D8FC57F7AB}" type="pres">
      <dgm:prSet presAssocID="{14AA8380-14BA-495C-8B13-AF38B477E83E}" presName="composite" presStyleCnt="0"/>
      <dgm:spPr/>
    </dgm:pt>
    <dgm:pt modelId="{6725FC5B-A22D-4EC7-AC16-BC290887630F}" type="pres">
      <dgm:prSet presAssocID="{14AA8380-14BA-495C-8B13-AF38B477E83E}" presName="bentUpArrow1" presStyleLbl="alignImgPlace1" presStyleIdx="1" presStyleCnt="3"/>
      <dgm:spPr>
        <a:solidFill>
          <a:srgbClr val="A2D0D6"/>
        </a:solidFill>
      </dgm:spPr>
    </dgm:pt>
    <dgm:pt modelId="{66288236-3D16-43AB-BB42-0E85FAA348A5}" type="pres">
      <dgm:prSet presAssocID="{14AA8380-14BA-495C-8B13-AF38B477E83E}" presName="ParentText" presStyleLbl="node1" presStyleIdx="1" presStyleCnt="4">
        <dgm:presLayoutVars>
          <dgm:chMax val="1"/>
          <dgm:chPref val="1"/>
          <dgm:bulletEnabled val="1"/>
        </dgm:presLayoutVars>
      </dgm:prSet>
      <dgm:spPr/>
      <dgm:t>
        <a:bodyPr/>
        <a:lstStyle/>
        <a:p>
          <a:endParaRPr lang="en-US"/>
        </a:p>
      </dgm:t>
    </dgm:pt>
    <dgm:pt modelId="{C3BEB8FD-4CD0-4474-853E-D23C7B356055}" type="pres">
      <dgm:prSet presAssocID="{14AA8380-14BA-495C-8B13-AF38B477E83E}" presName="ChildText" presStyleLbl="revTx" presStyleIdx="1" presStyleCnt="3" custScaleX="289683" custLinFactNeighborX="99507" custLinFactNeighborY="-4667">
        <dgm:presLayoutVars>
          <dgm:chMax val="0"/>
          <dgm:chPref val="0"/>
          <dgm:bulletEnabled val="1"/>
        </dgm:presLayoutVars>
      </dgm:prSet>
      <dgm:spPr/>
    </dgm:pt>
    <dgm:pt modelId="{F6B07044-7885-498C-8EC5-9A9B4C9C721C}" type="pres">
      <dgm:prSet presAssocID="{3555D5BF-87B7-4E65-B398-37A15B1282F1}" presName="sibTrans" presStyleCnt="0"/>
      <dgm:spPr/>
    </dgm:pt>
    <dgm:pt modelId="{C432C599-E8AB-4184-BBCC-ADC43564747C}" type="pres">
      <dgm:prSet presAssocID="{B127EA7C-C07C-424D-B597-F47590E66F0A}" presName="composite" presStyleCnt="0"/>
      <dgm:spPr/>
    </dgm:pt>
    <dgm:pt modelId="{4DD7C7A2-42B6-485D-AB4A-08F56D79CB25}" type="pres">
      <dgm:prSet presAssocID="{B127EA7C-C07C-424D-B597-F47590E66F0A}" presName="bentUpArrow1" presStyleLbl="alignImgPlace1" presStyleIdx="2" presStyleCnt="3"/>
      <dgm:spPr>
        <a:solidFill>
          <a:srgbClr val="A2D0D6"/>
        </a:solidFill>
      </dgm:spPr>
    </dgm:pt>
    <dgm:pt modelId="{5B97CA57-2F3E-4FD6-A444-23623D660D34}" type="pres">
      <dgm:prSet presAssocID="{B127EA7C-C07C-424D-B597-F47590E66F0A}" presName="ParentText" presStyleLbl="node1" presStyleIdx="2" presStyleCnt="4">
        <dgm:presLayoutVars>
          <dgm:chMax val="1"/>
          <dgm:chPref val="1"/>
          <dgm:bulletEnabled val="1"/>
        </dgm:presLayoutVars>
      </dgm:prSet>
      <dgm:spPr/>
      <dgm:t>
        <a:bodyPr/>
        <a:lstStyle/>
        <a:p>
          <a:endParaRPr lang="en-US"/>
        </a:p>
      </dgm:t>
    </dgm:pt>
    <dgm:pt modelId="{C041EE95-12C3-4CE9-9C0D-51B62B73A788}" type="pres">
      <dgm:prSet presAssocID="{B127EA7C-C07C-424D-B597-F47590E66F0A}" presName="ChildText" presStyleLbl="revTx" presStyleIdx="2" presStyleCnt="3" custScaleX="251699" custLinFactNeighborX="82999" custLinFactNeighborY="942">
        <dgm:presLayoutVars>
          <dgm:chMax val="0"/>
          <dgm:chPref val="0"/>
          <dgm:bulletEnabled val="1"/>
        </dgm:presLayoutVars>
      </dgm:prSet>
      <dgm:spPr/>
    </dgm:pt>
    <dgm:pt modelId="{D11C3ED9-2995-4236-AAD3-7083AF0EF650}" type="pres">
      <dgm:prSet presAssocID="{70246ADA-1578-4F71-AE09-41F0A97CE143}" presName="sibTrans" presStyleCnt="0"/>
      <dgm:spPr/>
    </dgm:pt>
    <dgm:pt modelId="{CE54CFA8-BA01-4E4D-9BE6-70312AEA53AF}" type="pres">
      <dgm:prSet presAssocID="{75165D99-9758-4F49-9F3C-1308E8F01AAA}" presName="composite" presStyleCnt="0"/>
      <dgm:spPr/>
    </dgm:pt>
    <dgm:pt modelId="{F5BC34DF-FFED-407E-B635-31ACC9E60B31}" type="pres">
      <dgm:prSet presAssocID="{75165D99-9758-4F49-9F3C-1308E8F01AAA}" presName="ParentText" presStyleLbl="node1" presStyleIdx="3" presStyleCnt="4">
        <dgm:presLayoutVars>
          <dgm:chMax val="1"/>
          <dgm:chPref val="1"/>
          <dgm:bulletEnabled val="1"/>
        </dgm:presLayoutVars>
      </dgm:prSet>
      <dgm:spPr/>
      <dgm:t>
        <a:bodyPr/>
        <a:lstStyle/>
        <a:p>
          <a:endParaRPr lang="en-US"/>
        </a:p>
      </dgm:t>
    </dgm:pt>
  </dgm:ptLst>
  <dgm:cxnLst>
    <dgm:cxn modelId="{C8D26D4E-2226-4EB4-B02A-12F3C5EEF1A9}" type="presOf" srcId="{B9C9662D-EFCB-4DD2-A690-AA9B6015238C}" destId="{B3BF36D7-F8A1-4188-B979-E0EF70E9DAA8}" srcOrd="0" destOrd="0" presId="urn:microsoft.com/office/officeart/2005/8/layout/StepDownProcess"/>
    <dgm:cxn modelId="{02187678-5787-4CF9-92E3-6485772B682C}" srcId="{742A57D2-375F-4287-97D9-4B8B77D24BEB}" destId="{14AA8380-14BA-495C-8B13-AF38B477E83E}" srcOrd="1" destOrd="0" parTransId="{02D791DC-F606-4B2A-8891-135E5C323197}" sibTransId="{3555D5BF-87B7-4E65-B398-37A15B1282F1}"/>
    <dgm:cxn modelId="{FA991B22-B7C4-4BCE-AA80-C1E9BF9E03A0}" type="presOf" srcId="{14AA8380-14BA-495C-8B13-AF38B477E83E}" destId="{66288236-3D16-43AB-BB42-0E85FAA348A5}" srcOrd="0" destOrd="0" presId="urn:microsoft.com/office/officeart/2005/8/layout/StepDownProcess"/>
    <dgm:cxn modelId="{6F00D14D-8101-4F33-8736-29F49BBB3BAF}" type="presOf" srcId="{75165D99-9758-4F49-9F3C-1308E8F01AAA}" destId="{F5BC34DF-FFED-407E-B635-31ACC9E60B31}" srcOrd="0" destOrd="0" presId="urn:microsoft.com/office/officeart/2005/8/layout/StepDownProcess"/>
    <dgm:cxn modelId="{018B7866-E719-44DF-ACA6-38B4681F6A3F}" type="presOf" srcId="{742A57D2-375F-4287-97D9-4B8B77D24BEB}" destId="{2829E92A-5C51-4AF3-A5D2-2B99C66EFECC}" srcOrd="0" destOrd="0" presId="urn:microsoft.com/office/officeart/2005/8/layout/StepDownProcess"/>
    <dgm:cxn modelId="{9A64B38D-35C0-4145-9B61-9B81B0EB0D60}" srcId="{742A57D2-375F-4287-97D9-4B8B77D24BEB}" destId="{B127EA7C-C07C-424D-B597-F47590E66F0A}" srcOrd="2" destOrd="0" parTransId="{E020B0C0-1684-4996-BDB2-8B1F8A0CC80D}" sibTransId="{70246ADA-1578-4F71-AE09-41F0A97CE143}"/>
    <dgm:cxn modelId="{90A26585-B66E-4075-9896-0DE8F2E8F029}" srcId="{742A57D2-375F-4287-97D9-4B8B77D24BEB}" destId="{B9C9662D-EFCB-4DD2-A690-AA9B6015238C}" srcOrd="0" destOrd="0" parTransId="{252D6CA1-32ED-4039-92CB-D60585DA9C51}" sibTransId="{CF39893D-B7F6-4CF3-AD7E-023218AF2E60}"/>
    <dgm:cxn modelId="{7A3664AC-FAC1-4A1A-822B-00DFB8BF94B7}" srcId="{742A57D2-375F-4287-97D9-4B8B77D24BEB}" destId="{75165D99-9758-4F49-9F3C-1308E8F01AAA}" srcOrd="3" destOrd="0" parTransId="{F4FE490C-0A2B-42A8-AF18-1798C9ABAD8C}" sibTransId="{D7A48F66-E1DE-4606-84E0-EF98E4DCFC8E}"/>
    <dgm:cxn modelId="{9A2DD1AA-D1D2-455C-9E29-4292823877FF}" type="presOf" srcId="{B127EA7C-C07C-424D-B597-F47590E66F0A}" destId="{5B97CA57-2F3E-4FD6-A444-23623D660D34}" srcOrd="0" destOrd="0" presId="urn:microsoft.com/office/officeart/2005/8/layout/StepDownProcess"/>
    <dgm:cxn modelId="{C2B7CDDC-5106-4C34-8D3F-795A3BF26F10}" type="presParOf" srcId="{2829E92A-5C51-4AF3-A5D2-2B99C66EFECC}" destId="{30821DF1-E332-45FC-BBAB-8A8170D0DFD0}" srcOrd="0" destOrd="0" presId="urn:microsoft.com/office/officeart/2005/8/layout/StepDownProcess"/>
    <dgm:cxn modelId="{03F3AAE7-CCD4-46B2-B279-3A8DB2F7E28C}" type="presParOf" srcId="{30821DF1-E332-45FC-BBAB-8A8170D0DFD0}" destId="{6D962E6A-E6B7-4B4C-965C-626536E5BBB1}" srcOrd="0" destOrd="0" presId="urn:microsoft.com/office/officeart/2005/8/layout/StepDownProcess"/>
    <dgm:cxn modelId="{6B5E299F-ABEC-42CF-8F98-80ECB073060B}" type="presParOf" srcId="{30821DF1-E332-45FC-BBAB-8A8170D0DFD0}" destId="{B3BF36D7-F8A1-4188-B979-E0EF70E9DAA8}" srcOrd="1" destOrd="0" presId="urn:microsoft.com/office/officeart/2005/8/layout/StepDownProcess"/>
    <dgm:cxn modelId="{3083B92E-D64C-46FF-BE62-6F3488DF65EF}" type="presParOf" srcId="{30821DF1-E332-45FC-BBAB-8A8170D0DFD0}" destId="{15BEAB6B-9640-49BD-B75B-8CA7F4E60BB6}" srcOrd="2" destOrd="0" presId="urn:microsoft.com/office/officeart/2005/8/layout/StepDownProcess"/>
    <dgm:cxn modelId="{B07FF463-1179-4974-92E5-01E68BC8C7E2}" type="presParOf" srcId="{2829E92A-5C51-4AF3-A5D2-2B99C66EFECC}" destId="{D8B9E751-BC46-4A7F-AD35-703DB67E37FB}" srcOrd="1" destOrd="0" presId="urn:microsoft.com/office/officeart/2005/8/layout/StepDownProcess"/>
    <dgm:cxn modelId="{E8E9F9A7-6ADF-41C8-B9A1-BC96FC9FE92E}" type="presParOf" srcId="{2829E92A-5C51-4AF3-A5D2-2B99C66EFECC}" destId="{16262451-7614-4473-B8C4-06D8FC57F7AB}" srcOrd="2" destOrd="0" presId="urn:microsoft.com/office/officeart/2005/8/layout/StepDownProcess"/>
    <dgm:cxn modelId="{19C74241-488C-40CE-AEA9-D89E454F2F80}" type="presParOf" srcId="{16262451-7614-4473-B8C4-06D8FC57F7AB}" destId="{6725FC5B-A22D-4EC7-AC16-BC290887630F}" srcOrd="0" destOrd="0" presId="urn:microsoft.com/office/officeart/2005/8/layout/StepDownProcess"/>
    <dgm:cxn modelId="{AB17839A-2520-48F8-8023-0A0877AB2367}" type="presParOf" srcId="{16262451-7614-4473-B8C4-06D8FC57F7AB}" destId="{66288236-3D16-43AB-BB42-0E85FAA348A5}" srcOrd="1" destOrd="0" presId="urn:microsoft.com/office/officeart/2005/8/layout/StepDownProcess"/>
    <dgm:cxn modelId="{F87FA0FD-C81E-4B15-8A32-C4BEE22D49E4}" type="presParOf" srcId="{16262451-7614-4473-B8C4-06D8FC57F7AB}" destId="{C3BEB8FD-4CD0-4474-853E-D23C7B356055}" srcOrd="2" destOrd="0" presId="urn:microsoft.com/office/officeart/2005/8/layout/StepDownProcess"/>
    <dgm:cxn modelId="{0B31AE98-DA49-4D57-B1F5-8FF39E82451F}" type="presParOf" srcId="{2829E92A-5C51-4AF3-A5D2-2B99C66EFECC}" destId="{F6B07044-7885-498C-8EC5-9A9B4C9C721C}" srcOrd="3" destOrd="0" presId="urn:microsoft.com/office/officeart/2005/8/layout/StepDownProcess"/>
    <dgm:cxn modelId="{B628A356-3316-4FD6-9794-089BB0BBEEC3}" type="presParOf" srcId="{2829E92A-5C51-4AF3-A5D2-2B99C66EFECC}" destId="{C432C599-E8AB-4184-BBCC-ADC43564747C}" srcOrd="4" destOrd="0" presId="urn:microsoft.com/office/officeart/2005/8/layout/StepDownProcess"/>
    <dgm:cxn modelId="{3DB1D11F-5FE5-4227-8C18-28AA0CF70581}" type="presParOf" srcId="{C432C599-E8AB-4184-BBCC-ADC43564747C}" destId="{4DD7C7A2-42B6-485D-AB4A-08F56D79CB25}" srcOrd="0" destOrd="0" presId="urn:microsoft.com/office/officeart/2005/8/layout/StepDownProcess"/>
    <dgm:cxn modelId="{C7C40CA4-6591-4829-9B7E-3FD162DFD1E6}" type="presParOf" srcId="{C432C599-E8AB-4184-BBCC-ADC43564747C}" destId="{5B97CA57-2F3E-4FD6-A444-23623D660D34}" srcOrd="1" destOrd="0" presId="urn:microsoft.com/office/officeart/2005/8/layout/StepDownProcess"/>
    <dgm:cxn modelId="{5CBE39DC-1BF7-46F9-B10C-3DB33A4DA2AA}" type="presParOf" srcId="{C432C599-E8AB-4184-BBCC-ADC43564747C}" destId="{C041EE95-12C3-4CE9-9C0D-51B62B73A788}" srcOrd="2" destOrd="0" presId="urn:microsoft.com/office/officeart/2005/8/layout/StepDownProcess"/>
    <dgm:cxn modelId="{E2DDBD3F-C83B-4898-8EF0-18B509C7FD33}" type="presParOf" srcId="{2829E92A-5C51-4AF3-A5D2-2B99C66EFECC}" destId="{D11C3ED9-2995-4236-AAD3-7083AF0EF650}" srcOrd="5" destOrd="0" presId="urn:microsoft.com/office/officeart/2005/8/layout/StepDownProcess"/>
    <dgm:cxn modelId="{FC1ABD4D-4FB0-463D-B192-688199DF1F0A}" type="presParOf" srcId="{2829E92A-5C51-4AF3-A5D2-2B99C66EFECC}" destId="{CE54CFA8-BA01-4E4D-9BE6-70312AEA53AF}" srcOrd="6" destOrd="0" presId="urn:microsoft.com/office/officeart/2005/8/layout/StepDownProcess"/>
    <dgm:cxn modelId="{9E57BD86-B0E9-45F6-BD61-A167E444CB75}" type="presParOf" srcId="{CE54CFA8-BA01-4E4D-9BE6-70312AEA53AF}" destId="{F5BC34DF-FFED-407E-B635-31ACC9E60B3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2A57D2-375F-4287-97D9-4B8B77D24BEB}"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n-US"/>
        </a:p>
      </dgm:t>
    </dgm:pt>
    <dgm:pt modelId="{B9C9662D-EFCB-4DD2-A690-AA9B6015238C}">
      <dgm:prSet phldrT="[Text]"/>
      <dgm:spPr>
        <a:solidFill>
          <a:schemeClr val="accent4">
            <a:lumMod val="40000"/>
            <a:lumOff val="60000"/>
          </a:schemeClr>
        </a:solidFill>
      </dgm:spPr>
      <dgm:t>
        <a:bodyPr/>
        <a:lstStyle/>
        <a:p>
          <a:r>
            <a:rPr lang="en-US" b="1" dirty="0"/>
            <a:t>Identity</a:t>
          </a:r>
        </a:p>
      </dgm:t>
    </dgm:pt>
    <dgm:pt modelId="{252D6CA1-32ED-4039-92CB-D60585DA9C51}" type="parTrans" cxnId="{90A26585-B66E-4075-9896-0DE8F2E8F029}">
      <dgm:prSet/>
      <dgm:spPr/>
      <dgm:t>
        <a:bodyPr/>
        <a:lstStyle/>
        <a:p>
          <a:endParaRPr lang="en-US"/>
        </a:p>
      </dgm:t>
    </dgm:pt>
    <dgm:pt modelId="{CF39893D-B7F6-4CF3-AD7E-023218AF2E60}" type="sibTrans" cxnId="{90A26585-B66E-4075-9896-0DE8F2E8F029}">
      <dgm:prSet/>
      <dgm:spPr/>
      <dgm:t>
        <a:bodyPr/>
        <a:lstStyle/>
        <a:p>
          <a:endParaRPr lang="en-US"/>
        </a:p>
      </dgm:t>
    </dgm:pt>
    <dgm:pt modelId="{14AA8380-14BA-495C-8B13-AF38B477E83E}">
      <dgm:prSet phldrT="[Text]"/>
      <dgm:spPr>
        <a:solidFill>
          <a:schemeClr val="accent2">
            <a:lumMod val="60000"/>
            <a:lumOff val="40000"/>
          </a:schemeClr>
        </a:solidFill>
      </dgm:spPr>
      <dgm:t>
        <a:bodyPr/>
        <a:lstStyle/>
        <a:p>
          <a:r>
            <a:rPr lang="en-US" b="1" dirty="0"/>
            <a:t>Diversity</a:t>
          </a:r>
        </a:p>
      </dgm:t>
    </dgm:pt>
    <dgm:pt modelId="{02D791DC-F606-4B2A-8891-135E5C323197}" type="parTrans" cxnId="{02187678-5787-4CF9-92E3-6485772B682C}">
      <dgm:prSet/>
      <dgm:spPr/>
      <dgm:t>
        <a:bodyPr/>
        <a:lstStyle/>
        <a:p>
          <a:endParaRPr lang="en-US"/>
        </a:p>
      </dgm:t>
    </dgm:pt>
    <dgm:pt modelId="{3555D5BF-87B7-4E65-B398-37A15B1282F1}" type="sibTrans" cxnId="{02187678-5787-4CF9-92E3-6485772B682C}">
      <dgm:prSet/>
      <dgm:spPr/>
      <dgm:t>
        <a:bodyPr/>
        <a:lstStyle/>
        <a:p>
          <a:endParaRPr lang="en-US"/>
        </a:p>
      </dgm:t>
    </dgm:pt>
    <dgm:pt modelId="{B127EA7C-C07C-424D-B597-F47590E66F0A}">
      <dgm:prSet phldrT="[Text]"/>
      <dgm:spPr>
        <a:solidFill>
          <a:schemeClr val="accent1">
            <a:lumMod val="60000"/>
            <a:lumOff val="40000"/>
          </a:schemeClr>
        </a:solidFill>
      </dgm:spPr>
      <dgm:t>
        <a:bodyPr/>
        <a:lstStyle/>
        <a:p>
          <a:r>
            <a:rPr lang="en-US" b="1" dirty="0"/>
            <a:t>Justice</a:t>
          </a:r>
        </a:p>
      </dgm:t>
    </dgm:pt>
    <dgm:pt modelId="{E020B0C0-1684-4996-BDB2-8B1F8A0CC80D}" type="parTrans" cxnId="{9A64B38D-35C0-4145-9B61-9B81B0EB0D60}">
      <dgm:prSet/>
      <dgm:spPr/>
      <dgm:t>
        <a:bodyPr/>
        <a:lstStyle/>
        <a:p>
          <a:endParaRPr lang="en-US"/>
        </a:p>
      </dgm:t>
    </dgm:pt>
    <dgm:pt modelId="{70246ADA-1578-4F71-AE09-41F0A97CE143}" type="sibTrans" cxnId="{9A64B38D-35C0-4145-9B61-9B81B0EB0D60}">
      <dgm:prSet/>
      <dgm:spPr/>
      <dgm:t>
        <a:bodyPr/>
        <a:lstStyle/>
        <a:p>
          <a:endParaRPr lang="en-US"/>
        </a:p>
      </dgm:t>
    </dgm:pt>
    <dgm:pt modelId="{75165D99-9758-4F49-9F3C-1308E8F01AAA}">
      <dgm:prSet phldrT="[Text]"/>
      <dgm:spPr>
        <a:solidFill>
          <a:schemeClr val="accent6">
            <a:lumMod val="60000"/>
            <a:lumOff val="40000"/>
          </a:schemeClr>
        </a:solidFill>
      </dgm:spPr>
      <dgm:t>
        <a:bodyPr/>
        <a:lstStyle/>
        <a:p>
          <a:r>
            <a:rPr lang="en-US" b="1" dirty="0"/>
            <a:t>Activism</a:t>
          </a:r>
        </a:p>
      </dgm:t>
    </dgm:pt>
    <dgm:pt modelId="{F4FE490C-0A2B-42A8-AF18-1798C9ABAD8C}" type="parTrans" cxnId="{7A3664AC-FAC1-4A1A-822B-00DFB8BF94B7}">
      <dgm:prSet/>
      <dgm:spPr/>
      <dgm:t>
        <a:bodyPr/>
        <a:lstStyle/>
        <a:p>
          <a:endParaRPr lang="en-US"/>
        </a:p>
      </dgm:t>
    </dgm:pt>
    <dgm:pt modelId="{D7A48F66-E1DE-4606-84E0-EF98E4DCFC8E}" type="sibTrans" cxnId="{7A3664AC-FAC1-4A1A-822B-00DFB8BF94B7}">
      <dgm:prSet/>
      <dgm:spPr/>
      <dgm:t>
        <a:bodyPr/>
        <a:lstStyle/>
        <a:p>
          <a:endParaRPr lang="en-US"/>
        </a:p>
      </dgm:t>
    </dgm:pt>
    <dgm:pt modelId="{2829E92A-5C51-4AF3-A5D2-2B99C66EFECC}" type="pres">
      <dgm:prSet presAssocID="{742A57D2-375F-4287-97D9-4B8B77D24BEB}" presName="rootnode" presStyleCnt="0">
        <dgm:presLayoutVars>
          <dgm:chMax/>
          <dgm:chPref/>
          <dgm:dir/>
          <dgm:animLvl val="lvl"/>
        </dgm:presLayoutVars>
      </dgm:prSet>
      <dgm:spPr/>
      <dgm:t>
        <a:bodyPr/>
        <a:lstStyle/>
        <a:p>
          <a:endParaRPr lang="en-US"/>
        </a:p>
      </dgm:t>
    </dgm:pt>
    <dgm:pt modelId="{30821DF1-E332-45FC-BBAB-8A8170D0DFD0}" type="pres">
      <dgm:prSet presAssocID="{B9C9662D-EFCB-4DD2-A690-AA9B6015238C}" presName="composite" presStyleCnt="0"/>
      <dgm:spPr/>
    </dgm:pt>
    <dgm:pt modelId="{6D962E6A-E6B7-4B4C-965C-626536E5BBB1}" type="pres">
      <dgm:prSet presAssocID="{B9C9662D-EFCB-4DD2-A690-AA9B6015238C}" presName="bentUpArrow1" presStyleLbl="alignImgPlace1" presStyleIdx="0" presStyleCnt="3"/>
      <dgm:spPr>
        <a:solidFill>
          <a:srgbClr val="A2D0D6"/>
        </a:solidFill>
      </dgm:spPr>
    </dgm:pt>
    <dgm:pt modelId="{B3BF36D7-F8A1-4188-B979-E0EF70E9DAA8}" type="pres">
      <dgm:prSet presAssocID="{B9C9662D-EFCB-4DD2-A690-AA9B6015238C}" presName="ParentText" presStyleLbl="node1" presStyleIdx="0" presStyleCnt="4">
        <dgm:presLayoutVars>
          <dgm:chMax val="1"/>
          <dgm:chPref val="1"/>
          <dgm:bulletEnabled val="1"/>
        </dgm:presLayoutVars>
      </dgm:prSet>
      <dgm:spPr/>
      <dgm:t>
        <a:bodyPr/>
        <a:lstStyle/>
        <a:p>
          <a:endParaRPr lang="en-US"/>
        </a:p>
      </dgm:t>
    </dgm:pt>
    <dgm:pt modelId="{15BEAB6B-9640-49BD-B75B-8CA7F4E60BB6}" type="pres">
      <dgm:prSet presAssocID="{B9C9662D-EFCB-4DD2-A690-AA9B6015238C}" presName="ChildText" presStyleLbl="revTx" presStyleIdx="0" presStyleCnt="3" custScaleX="257823" custLinFactNeighborX="82667" custLinFactNeighborY="-854">
        <dgm:presLayoutVars>
          <dgm:chMax val="0"/>
          <dgm:chPref val="0"/>
          <dgm:bulletEnabled val="1"/>
        </dgm:presLayoutVars>
      </dgm:prSet>
      <dgm:spPr/>
    </dgm:pt>
    <dgm:pt modelId="{D8B9E751-BC46-4A7F-AD35-703DB67E37FB}" type="pres">
      <dgm:prSet presAssocID="{CF39893D-B7F6-4CF3-AD7E-023218AF2E60}" presName="sibTrans" presStyleCnt="0"/>
      <dgm:spPr/>
    </dgm:pt>
    <dgm:pt modelId="{16262451-7614-4473-B8C4-06D8FC57F7AB}" type="pres">
      <dgm:prSet presAssocID="{14AA8380-14BA-495C-8B13-AF38B477E83E}" presName="composite" presStyleCnt="0"/>
      <dgm:spPr/>
    </dgm:pt>
    <dgm:pt modelId="{6725FC5B-A22D-4EC7-AC16-BC290887630F}" type="pres">
      <dgm:prSet presAssocID="{14AA8380-14BA-495C-8B13-AF38B477E83E}" presName="bentUpArrow1" presStyleLbl="alignImgPlace1" presStyleIdx="1" presStyleCnt="3"/>
      <dgm:spPr>
        <a:solidFill>
          <a:srgbClr val="A2D0D6"/>
        </a:solidFill>
      </dgm:spPr>
    </dgm:pt>
    <dgm:pt modelId="{66288236-3D16-43AB-BB42-0E85FAA348A5}" type="pres">
      <dgm:prSet presAssocID="{14AA8380-14BA-495C-8B13-AF38B477E83E}" presName="ParentText" presStyleLbl="node1" presStyleIdx="1" presStyleCnt="4">
        <dgm:presLayoutVars>
          <dgm:chMax val="1"/>
          <dgm:chPref val="1"/>
          <dgm:bulletEnabled val="1"/>
        </dgm:presLayoutVars>
      </dgm:prSet>
      <dgm:spPr/>
      <dgm:t>
        <a:bodyPr/>
        <a:lstStyle/>
        <a:p>
          <a:endParaRPr lang="en-US"/>
        </a:p>
      </dgm:t>
    </dgm:pt>
    <dgm:pt modelId="{C3BEB8FD-4CD0-4474-853E-D23C7B356055}" type="pres">
      <dgm:prSet presAssocID="{14AA8380-14BA-495C-8B13-AF38B477E83E}" presName="ChildText" presStyleLbl="revTx" presStyleIdx="1" presStyleCnt="3" custScaleX="289683" custLinFactNeighborX="99507" custLinFactNeighborY="-4667">
        <dgm:presLayoutVars>
          <dgm:chMax val="0"/>
          <dgm:chPref val="0"/>
          <dgm:bulletEnabled val="1"/>
        </dgm:presLayoutVars>
      </dgm:prSet>
      <dgm:spPr/>
    </dgm:pt>
    <dgm:pt modelId="{F6B07044-7885-498C-8EC5-9A9B4C9C721C}" type="pres">
      <dgm:prSet presAssocID="{3555D5BF-87B7-4E65-B398-37A15B1282F1}" presName="sibTrans" presStyleCnt="0"/>
      <dgm:spPr/>
    </dgm:pt>
    <dgm:pt modelId="{C432C599-E8AB-4184-BBCC-ADC43564747C}" type="pres">
      <dgm:prSet presAssocID="{B127EA7C-C07C-424D-B597-F47590E66F0A}" presName="composite" presStyleCnt="0"/>
      <dgm:spPr/>
    </dgm:pt>
    <dgm:pt modelId="{4DD7C7A2-42B6-485D-AB4A-08F56D79CB25}" type="pres">
      <dgm:prSet presAssocID="{B127EA7C-C07C-424D-B597-F47590E66F0A}" presName="bentUpArrow1" presStyleLbl="alignImgPlace1" presStyleIdx="2" presStyleCnt="3"/>
      <dgm:spPr>
        <a:solidFill>
          <a:srgbClr val="A2D0D6"/>
        </a:solidFill>
      </dgm:spPr>
    </dgm:pt>
    <dgm:pt modelId="{5B97CA57-2F3E-4FD6-A444-23623D660D34}" type="pres">
      <dgm:prSet presAssocID="{B127EA7C-C07C-424D-B597-F47590E66F0A}" presName="ParentText" presStyleLbl="node1" presStyleIdx="2" presStyleCnt="4">
        <dgm:presLayoutVars>
          <dgm:chMax val="1"/>
          <dgm:chPref val="1"/>
          <dgm:bulletEnabled val="1"/>
        </dgm:presLayoutVars>
      </dgm:prSet>
      <dgm:spPr/>
      <dgm:t>
        <a:bodyPr/>
        <a:lstStyle/>
        <a:p>
          <a:endParaRPr lang="en-US"/>
        </a:p>
      </dgm:t>
    </dgm:pt>
    <dgm:pt modelId="{C041EE95-12C3-4CE9-9C0D-51B62B73A788}" type="pres">
      <dgm:prSet presAssocID="{B127EA7C-C07C-424D-B597-F47590E66F0A}" presName="ChildText" presStyleLbl="revTx" presStyleIdx="2" presStyleCnt="3" custScaleX="251699" custLinFactNeighborX="82999" custLinFactNeighborY="942">
        <dgm:presLayoutVars>
          <dgm:chMax val="0"/>
          <dgm:chPref val="0"/>
          <dgm:bulletEnabled val="1"/>
        </dgm:presLayoutVars>
      </dgm:prSet>
      <dgm:spPr/>
    </dgm:pt>
    <dgm:pt modelId="{D11C3ED9-2995-4236-AAD3-7083AF0EF650}" type="pres">
      <dgm:prSet presAssocID="{70246ADA-1578-4F71-AE09-41F0A97CE143}" presName="sibTrans" presStyleCnt="0"/>
      <dgm:spPr/>
    </dgm:pt>
    <dgm:pt modelId="{CE54CFA8-BA01-4E4D-9BE6-70312AEA53AF}" type="pres">
      <dgm:prSet presAssocID="{75165D99-9758-4F49-9F3C-1308E8F01AAA}" presName="composite" presStyleCnt="0"/>
      <dgm:spPr/>
    </dgm:pt>
    <dgm:pt modelId="{F5BC34DF-FFED-407E-B635-31ACC9E60B31}" type="pres">
      <dgm:prSet presAssocID="{75165D99-9758-4F49-9F3C-1308E8F01AAA}" presName="ParentText" presStyleLbl="node1" presStyleIdx="3" presStyleCnt="4">
        <dgm:presLayoutVars>
          <dgm:chMax val="1"/>
          <dgm:chPref val="1"/>
          <dgm:bulletEnabled val="1"/>
        </dgm:presLayoutVars>
      </dgm:prSet>
      <dgm:spPr/>
      <dgm:t>
        <a:bodyPr/>
        <a:lstStyle/>
        <a:p>
          <a:endParaRPr lang="en-US"/>
        </a:p>
      </dgm:t>
    </dgm:pt>
  </dgm:ptLst>
  <dgm:cxnLst>
    <dgm:cxn modelId="{C8D26D4E-2226-4EB4-B02A-12F3C5EEF1A9}" type="presOf" srcId="{B9C9662D-EFCB-4DD2-A690-AA9B6015238C}" destId="{B3BF36D7-F8A1-4188-B979-E0EF70E9DAA8}" srcOrd="0" destOrd="0" presId="urn:microsoft.com/office/officeart/2005/8/layout/StepDownProcess"/>
    <dgm:cxn modelId="{02187678-5787-4CF9-92E3-6485772B682C}" srcId="{742A57D2-375F-4287-97D9-4B8B77D24BEB}" destId="{14AA8380-14BA-495C-8B13-AF38B477E83E}" srcOrd="1" destOrd="0" parTransId="{02D791DC-F606-4B2A-8891-135E5C323197}" sibTransId="{3555D5BF-87B7-4E65-B398-37A15B1282F1}"/>
    <dgm:cxn modelId="{FA991B22-B7C4-4BCE-AA80-C1E9BF9E03A0}" type="presOf" srcId="{14AA8380-14BA-495C-8B13-AF38B477E83E}" destId="{66288236-3D16-43AB-BB42-0E85FAA348A5}" srcOrd="0" destOrd="0" presId="urn:microsoft.com/office/officeart/2005/8/layout/StepDownProcess"/>
    <dgm:cxn modelId="{6F00D14D-8101-4F33-8736-29F49BBB3BAF}" type="presOf" srcId="{75165D99-9758-4F49-9F3C-1308E8F01AAA}" destId="{F5BC34DF-FFED-407E-B635-31ACC9E60B31}" srcOrd="0" destOrd="0" presId="urn:microsoft.com/office/officeart/2005/8/layout/StepDownProcess"/>
    <dgm:cxn modelId="{018B7866-E719-44DF-ACA6-38B4681F6A3F}" type="presOf" srcId="{742A57D2-375F-4287-97D9-4B8B77D24BEB}" destId="{2829E92A-5C51-4AF3-A5D2-2B99C66EFECC}" srcOrd="0" destOrd="0" presId="urn:microsoft.com/office/officeart/2005/8/layout/StepDownProcess"/>
    <dgm:cxn modelId="{9A64B38D-35C0-4145-9B61-9B81B0EB0D60}" srcId="{742A57D2-375F-4287-97D9-4B8B77D24BEB}" destId="{B127EA7C-C07C-424D-B597-F47590E66F0A}" srcOrd="2" destOrd="0" parTransId="{E020B0C0-1684-4996-BDB2-8B1F8A0CC80D}" sibTransId="{70246ADA-1578-4F71-AE09-41F0A97CE143}"/>
    <dgm:cxn modelId="{90A26585-B66E-4075-9896-0DE8F2E8F029}" srcId="{742A57D2-375F-4287-97D9-4B8B77D24BEB}" destId="{B9C9662D-EFCB-4DD2-A690-AA9B6015238C}" srcOrd="0" destOrd="0" parTransId="{252D6CA1-32ED-4039-92CB-D60585DA9C51}" sibTransId="{CF39893D-B7F6-4CF3-AD7E-023218AF2E60}"/>
    <dgm:cxn modelId="{7A3664AC-FAC1-4A1A-822B-00DFB8BF94B7}" srcId="{742A57D2-375F-4287-97D9-4B8B77D24BEB}" destId="{75165D99-9758-4F49-9F3C-1308E8F01AAA}" srcOrd="3" destOrd="0" parTransId="{F4FE490C-0A2B-42A8-AF18-1798C9ABAD8C}" sibTransId="{D7A48F66-E1DE-4606-84E0-EF98E4DCFC8E}"/>
    <dgm:cxn modelId="{9A2DD1AA-D1D2-455C-9E29-4292823877FF}" type="presOf" srcId="{B127EA7C-C07C-424D-B597-F47590E66F0A}" destId="{5B97CA57-2F3E-4FD6-A444-23623D660D34}" srcOrd="0" destOrd="0" presId="urn:microsoft.com/office/officeart/2005/8/layout/StepDownProcess"/>
    <dgm:cxn modelId="{C2B7CDDC-5106-4C34-8D3F-795A3BF26F10}" type="presParOf" srcId="{2829E92A-5C51-4AF3-A5D2-2B99C66EFECC}" destId="{30821DF1-E332-45FC-BBAB-8A8170D0DFD0}" srcOrd="0" destOrd="0" presId="urn:microsoft.com/office/officeart/2005/8/layout/StepDownProcess"/>
    <dgm:cxn modelId="{03F3AAE7-CCD4-46B2-B279-3A8DB2F7E28C}" type="presParOf" srcId="{30821DF1-E332-45FC-BBAB-8A8170D0DFD0}" destId="{6D962E6A-E6B7-4B4C-965C-626536E5BBB1}" srcOrd="0" destOrd="0" presId="urn:microsoft.com/office/officeart/2005/8/layout/StepDownProcess"/>
    <dgm:cxn modelId="{6B5E299F-ABEC-42CF-8F98-80ECB073060B}" type="presParOf" srcId="{30821DF1-E332-45FC-BBAB-8A8170D0DFD0}" destId="{B3BF36D7-F8A1-4188-B979-E0EF70E9DAA8}" srcOrd="1" destOrd="0" presId="urn:microsoft.com/office/officeart/2005/8/layout/StepDownProcess"/>
    <dgm:cxn modelId="{3083B92E-D64C-46FF-BE62-6F3488DF65EF}" type="presParOf" srcId="{30821DF1-E332-45FC-BBAB-8A8170D0DFD0}" destId="{15BEAB6B-9640-49BD-B75B-8CA7F4E60BB6}" srcOrd="2" destOrd="0" presId="urn:microsoft.com/office/officeart/2005/8/layout/StepDownProcess"/>
    <dgm:cxn modelId="{B07FF463-1179-4974-92E5-01E68BC8C7E2}" type="presParOf" srcId="{2829E92A-5C51-4AF3-A5D2-2B99C66EFECC}" destId="{D8B9E751-BC46-4A7F-AD35-703DB67E37FB}" srcOrd="1" destOrd="0" presId="urn:microsoft.com/office/officeart/2005/8/layout/StepDownProcess"/>
    <dgm:cxn modelId="{E8E9F9A7-6ADF-41C8-B9A1-BC96FC9FE92E}" type="presParOf" srcId="{2829E92A-5C51-4AF3-A5D2-2B99C66EFECC}" destId="{16262451-7614-4473-B8C4-06D8FC57F7AB}" srcOrd="2" destOrd="0" presId="urn:microsoft.com/office/officeart/2005/8/layout/StepDownProcess"/>
    <dgm:cxn modelId="{19C74241-488C-40CE-AEA9-D89E454F2F80}" type="presParOf" srcId="{16262451-7614-4473-B8C4-06D8FC57F7AB}" destId="{6725FC5B-A22D-4EC7-AC16-BC290887630F}" srcOrd="0" destOrd="0" presId="urn:microsoft.com/office/officeart/2005/8/layout/StepDownProcess"/>
    <dgm:cxn modelId="{AB17839A-2520-48F8-8023-0A0877AB2367}" type="presParOf" srcId="{16262451-7614-4473-B8C4-06D8FC57F7AB}" destId="{66288236-3D16-43AB-BB42-0E85FAA348A5}" srcOrd="1" destOrd="0" presId="urn:microsoft.com/office/officeart/2005/8/layout/StepDownProcess"/>
    <dgm:cxn modelId="{F87FA0FD-C81E-4B15-8A32-C4BEE22D49E4}" type="presParOf" srcId="{16262451-7614-4473-B8C4-06D8FC57F7AB}" destId="{C3BEB8FD-4CD0-4474-853E-D23C7B356055}" srcOrd="2" destOrd="0" presId="urn:microsoft.com/office/officeart/2005/8/layout/StepDownProcess"/>
    <dgm:cxn modelId="{0B31AE98-DA49-4D57-B1F5-8FF39E82451F}" type="presParOf" srcId="{2829E92A-5C51-4AF3-A5D2-2B99C66EFECC}" destId="{F6B07044-7885-498C-8EC5-9A9B4C9C721C}" srcOrd="3" destOrd="0" presId="urn:microsoft.com/office/officeart/2005/8/layout/StepDownProcess"/>
    <dgm:cxn modelId="{B628A356-3316-4FD6-9794-089BB0BBEEC3}" type="presParOf" srcId="{2829E92A-5C51-4AF3-A5D2-2B99C66EFECC}" destId="{C432C599-E8AB-4184-BBCC-ADC43564747C}" srcOrd="4" destOrd="0" presId="urn:microsoft.com/office/officeart/2005/8/layout/StepDownProcess"/>
    <dgm:cxn modelId="{3DB1D11F-5FE5-4227-8C18-28AA0CF70581}" type="presParOf" srcId="{C432C599-E8AB-4184-BBCC-ADC43564747C}" destId="{4DD7C7A2-42B6-485D-AB4A-08F56D79CB25}" srcOrd="0" destOrd="0" presId="urn:microsoft.com/office/officeart/2005/8/layout/StepDownProcess"/>
    <dgm:cxn modelId="{C7C40CA4-6591-4829-9B7E-3FD162DFD1E6}" type="presParOf" srcId="{C432C599-E8AB-4184-BBCC-ADC43564747C}" destId="{5B97CA57-2F3E-4FD6-A444-23623D660D34}" srcOrd="1" destOrd="0" presId="urn:microsoft.com/office/officeart/2005/8/layout/StepDownProcess"/>
    <dgm:cxn modelId="{5CBE39DC-1BF7-46F9-B10C-3DB33A4DA2AA}" type="presParOf" srcId="{C432C599-E8AB-4184-BBCC-ADC43564747C}" destId="{C041EE95-12C3-4CE9-9C0D-51B62B73A788}" srcOrd="2" destOrd="0" presId="urn:microsoft.com/office/officeart/2005/8/layout/StepDownProcess"/>
    <dgm:cxn modelId="{E2DDBD3F-C83B-4898-8EF0-18B509C7FD33}" type="presParOf" srcId="{2829E92A-5C51-4AF3-A5D2-2B99C66EFECC}" destId="{D11C3ED9-2995-4236-AAD3-7083AF0EF650}" srcOrd="5" destOrd="0" presId="urn:microsoft.com/office/officeart/2005/8/layout/StepDownProcess"/>
    <dgm:cxn modelId="{FC1ABD4D-4FB0-463D-B192-688199DF1F0A}" type="presParOf" srcId="{2829E92A-5C51-4AF3-A5D2-2B99C66EFECC}" destId="{CE54CFA8-BA01-4E4D-9BE6-70312AEA53AF}" srcOrd="6" destOrd="0" presId="urn:microsoft.com/office/officeart/2005/8/layout/StepDownProcess"/>
    <dgm:cxn modelId="{9E57BD86-B0E9-45F6-BD61-A167E444CB75}" type="presParOf" srcId="{CE54CFA8-BA01-4E4D-9BE6-70312AEA53AF}" destId="{F5BC34DF-FFED-407E-B635-31ACC9E60B31}"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a:solidFill>
          <a:schemeClr val="accent2"/>
        </a:solidFill>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a:solidFill>
          <a:schemeClr val="accent2"/>
        </a:solidFill>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a:solidFill>
          <a:schemeClr val="accent2"/>
        </a:solidFill>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a:solidFill>
          <a:schemeClr val="accent2"/>
        </a:solidFill>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a:solidFill>
          <a:schemeClr val="accent2"/>
        </a:solidFill>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a:solidFill>
          <a:schemeClr val="accent2"/>
        </a:solidFill>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E593D1C2-6F18-4213-8B84-04FCFCF10A44}">
      <dgm:prSet phldrT="[Text]"/>
      <dgm:spPr>
        <a:solidFill>
          <a:schemeClr val="accent2"/>
        </a:solidFill>
      </dgm:spPr>
      <dgm:t>
        <a:bodyPr/>
        <a:lstStyle/>
        <a:p>
          <a:r>
            <a:rPr lang="en-US" dirty="0"/>
            <a:t>2000</a:t>
          </a:r>
        </a:p>
      </dgm:t>
    </dgm:pt>
    <dgm:pt modelId="{C057CB32-0970-423A-AD13-10FF4A3413E3}" type="parTrans" cxnId="{83952FC6-D4FF-4D49-8B6B-1FB08FE5177E}">
      <dgm:prSet/>
      <dgm:spPr/>
      <dgm:t>
        <a:bodyPr/>
        <a:lstStyle/>
        <a:p>
          <a:endParaRPr lang="en-US"/>
        </a:p>
      </dgm:t>
    </dgm:pt>
    <dgm:pt modelId="{54115C3E-F65C-4A81-8C75-F9C94AE6E60F}" type="sibTrans" cxnId="{83952FC6-D4FF-4D49-8B6B-1FB08FE5177E}">
      <dgm:prSet/>
      <dgm:spPr/>
      <dgm:t>
        <a:bodyPr/>
        <a:lstStyle/>
        <a:p>
          <a:endParaRPr lang="en-US"/>
        </a:p>
      </dgm:t>
    </dgm:pt>
    <dgm:pt modelId="{0440761E-FEC9-4637-AF31-3006E91FE7C3}">
      <dgm:prSet phldrT="[Text]"/>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6C77B6E3-76F8-4BCF-B8F4-7A23A2A3223D}" type="pres">
      <dgm:prSet presAssocID="{E593D1C2-6F18-4213-8B84-04FCFCF10A44}" presName="parTxOnly" presStyleLbl="node1" presStyleIdx="6" presStyleCnt="8">
        <dgm:presLayoutVars>
          <dgm:bulletEnabled val="1"/>
        </dgm:presLayoutVars>
      </dgm:prSet>
      <dgm:spPr/>
      <dgm:t>
        <a:bodyPr/>
        <a:lstStyle/>
        <a:p>
          <a:endParaRPr lang="en-US"/>
        </a:p>
      </dgm:t>
    </dgm:pt>
    <dgm:pt modelId="{6E6C5A8A-ACBB-410A-B21D-2B569D61B08A}" type="pres">
      <dgm:prSet presAssocID="{54115C3E-F65C-4A81-8C75-F9C94AE6E60F}"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B8A8A60A-3E94-4DA4-A2EC-0EC35794A87F}" type="presOf" srcId="{E593D1C2-6F18-4213-8B84-04FCFCF10A44}" destId="{6C77B6E3-76F8-4BCF-B8F4-7A23A2A3223D}" srcOrd="0" destOrd="0" presId="urn:microsoft.com/office/officeart/2005/8/layout/hChevron3"/>
    <dgm:cxn modelId="{83952FC6-D4FF-4D49-8B6B-1FB08FE5177E}" srcId="{264BA75A-958D-4A5C-B41C-0E881B8E9D28}" destId="{E593D1C2-6F18-4213-8B84-04FCFCF10A44}" srcOrd="6" destOrd="0" parTransId="{C057CB32-0970-423A-AD13-10FF4A3413E3}" sibTransId="{54115C3E-F65C-4A81-8C75-F9C94AE6E60F}"/>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BAEE2B2A-F58A-4E3E-B38C-626E05269CDF}" type="presParOf" srcId="{3B1B725A-048C-4F44-84FC-11918F168F04}" destId="{6C77B6E3-76F8-4BCF-B8F4-7A23A2A3223D}" srcOrd="12" destOrd="0" presId="urn:microsoft.com/office/officeart/2005/8/layout/hChevron3"/>
    <dgm:cxn modelId="{587C5CF5-90B0-414A-B9F5-94BED876629E}" type="presParOf" srcId="{3B1B725A-048C-4F44-84FC-11918F168F04}" destId="{6E6C5A8A-ACBB-410A-B21D-2B569D61B08A}"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4BA75A-958D-4A5C-B41C-0E881B8E9D28}" type="doc">
      <dgm:prSet loTypeId="urn:microsoft.com/office/officeart/2005/8/layout/hChevron3" loCatId="process" qsTypeId="urn:microsoft.com/office/officeart/2005/8/quickstyle/simple1" qsCatId="simple" csTypeId="urn:microsoft.com/office/officeart/2005/8/colors/accent1_2" csCatId="accent1" phldr="1"/>
      <dgm:spPr/>
    </dgm:pt>
    <dgm:pt modelId="{60DA3C2F-B09B-4EE4-8069-44538705ADCF}">
      <dgm:prSet phldrT="[Text]"/>
      <dgm:spPr/>
      <dgm:t>
        <a:bodyPr/>
        <a:lstStyle/>
        <a:p>
          <a:r>
            <a:rPr lang="en-US" dirty="0"/>
            <a:t>1770</a:t>
          </a:r>
        </a:p>
      </dgm:t>
    </dgm:pt>
    <dgm:pt modelId="{CCFA7A96-70DC-47E7-8D20-9069CAB8A8AA}" type="parTrans" cxnId="{1C95684C-E4EB-4026-A1E6-3CC332F13A16}">
      <dgm:prSet/>
      <dgm:spPr/>
      <dgm:t>
        <a:bodyPr/>
        <a:lstStyle/>
        <a:p>
          <a:endParaRPr lang="en-US"/>
        </a:p>
      </dgm:t>
    </dgm:pt>
    <dgm:pt modelId="{01B817D6-1411-43BB-A847-45EA0C381A9F}" type="sibTrans" cxnId="{1C95684C-E4EB-4026-A1E6-3CC332F13A16}">
      <dgm:prSet/>
      <dgm:spPr/>
      <dgm:t>
        <a:bodyPr/>
        <a:lstStyle/>
        <a:p>
          <a:endParaRPr lang="en-US"/>
        </a:p>
      </dgm:t>
    </dgm:pt>
    <dgm:pt modelId="{5438F677-7742-45EF-86CC-6549E2A7A9A9}">
      <dgm:prSet phldrT="[Text]"/>
      <dgm:spPr/>
      <dgm:t>
        <a:bodyPr/>
        <a:lstStyle/>
        <a:p>
          <a:r>
            <a:rPr lang="en-US" dirty="0"/>
            <a:t>1800s</a:t>
          </a:r>
        </a:p>
      </dgm:t>
    </dgm:pt>
    <dgm:pt modelId="{FA7A2F00-4907-4DDB-9835-FDFCDEDB347F}" type="parTrans" cxnId="{8BF3865B-2B22-4C85-9074-2D5ACBC4A05D}">
      <dgm:prSet/>
      <dgm:spPr/>
      <dgm:t>
        <a:bodyPr/>
        <a:lstStyle/>
        <a:p>
          <a:endParaRPr lang="en-US"/>
        </a:p>
      </dgm:t>
    </dgm:pt>
    <dgm:pt modelId="{5C986D00-890A-462C-BEF6-1D7049E76A91}" type="sibTrans" cxnId="{8BF3865B-2B22-4C85-9074-2D5ACBC4A05D}">
      <dgm:prSet/>
      <dgm:spPr/>
      <dgm:t>
        <a:bodyPr/>
        <a:lstStyle/>
        <a:p>
          <a:endParaRPr lang="en-US"/>
        </a:p>
      </dgm:t>
    </dgm:pt>
    <dgm:pt modelId="{54B3BBF0-692B-47FB-8E23-55F4997A2C22}">
      <dgm:prSet phldrT="[Text]"/>
      <dgm:spPr/>
      <dgm:t>
        <a:bodyPr/>
        <a:lstStyle/>
        <a:p>
          <a:r>
            <a:rPr lang="en-US" dirty="0"/>
            <a:t>1954</a:t>
          </a:r>
        </a:p>
      </dgm:t>
    </dgm:pt>
    <dgm:pt modelId="{96ED4446-6772-4823-A203-AAF5F426090B}" type="parTrans" cxnId="{B46CEB78-6EFA-435E-AA86-9949DB6CB982}">
      <dgm:prSet/>
      <dgm:spPr/>
      <dgm:t>
        <a:bodyPr/>
        <a:lstStyle/>
        <a:p>
          <a:endParaRPr lang="en-US"/>
        </a:p>
      </dgm:t>
    </dgm:pt>
    <dgm:pt modelId="{FC19FC4F-9668-42E7-9F2C-4F17C18EA484}" type="sibTrans" cxnId="{B46CEB78-6EFA-435E-AA86-9949DB6CB982}">
      <dgm:prSet/>
      <dgm:spPr/>
      <dgm:t>
        <a:bodyPr/>
        <a:lstStyle/>
        <a:p>
          <a:endParaRPr lang="en-US"/>
        </a:p>
      </dgm:t>
    </dgm:pt>
    <dgm:pt modelId="{55BDB6BD-F3D3-4CA6-B383-B49EB28768DF}">
      <dgm:prSet phldrT="[Text]"/>
      <dgm:spPr/>
      <dgm:t>
        <a:bodyPr/>
        <a:lstStyle/>
        <a:p>
          <a:r>
            <a:rPr lang="en-US" dirty="0"/>
            <a:t>1966</a:t>
          </a:r>
        </a:p>
      </dgm:t>
    </dgm:pt>
    <dgm:pt modelId="{0DB9BC17-95F9-4D79-8150-17B6B1EBD5E3}" type="parTrans" cxnId="{13BE4597-7A4E-4D6A-AFA2-BFB11E65CE45}">
      <dgm:prSet/>
      <dgm:spPr/>
      <dgm:t>
        <a:bodyPr/>
        <a:lstStyle/>
        <a:p>
          <a:endParaRPr lang="en-US"/>
        </a:p>
      </dgm:t>
    </dgm:pt>
    <dgm:pt modelId="{0C0381F5-523D-4495-9241-FB70DDC4894A}" type="sibTrans" cxnId="{13BE4597-7A4E-4D6A-AFA2-BFB11E65CE45}">
      <dgm:prSet/>
      <dgm:spPr/>
      <dgm:t>
        <a:bodyPr/>
        <a:lstStyle/>
        <a:p>
          <a:endParaRPr lang="en-US"/>
        </a:p>
      </dgm:t>
    </dgm:pt>
    <dgm:pt modelId="{2BDD2323-478D-41D0-8663-2CC3197EFF27}">
      <dgm:prSet phldrT="[Text]"/>
      <dgm:spPr/>
      <dgm:t>
        <a:bodyPr/>
        <a:lstStyle/>
        <a:p>
          <a:r>
            <a:rPr lang="en-US" dirty="0"/>
            <a:t>1976</a:t>
          </a:r>
        </a:p>
      </dgm:t>
    </dgm:pt>
    <dgm:pt modelId="{242DE403-EFBA-427B-A5AC-13AEBC9C9B66}" type="parTrans" cxnId="{C18F65B2-5619-4EB4-B2F9-03315022BBBF}">
      <dgm:prSet/>
      <dgm:spPr/>
      <dgm:t>
        <a:bodyPr/>
        <a:lstStyle/>
        <a:p>
          <a:endParaRPr lang="en-US"/>
        </a:p>
      </dgm:t>
    </dgm:pt>
    <dgm:pt modelId="{28A658FA-DBAC-48B6-9B74-9E597BF20142}" type="sibTrans" cxnId="{C18F65B2-5619-4EB4-B2F9-03315022BBBF}">
      <dgm:prSet/>
      <dgm:spPr/>
      <dgm:t>
        <a:bodyPr/>
        <a:lstStyle/>
        <a:p>
          <a:endParaRPr lang="en-US"/>
        </a:p>
      </dgm:t>
    </dgm:pt>
    <dgm:pt modelId="{71006580-BFA8-4097-9C0B-6BC4589FB40C}">
      <dgm:prSet phldrT="[Text]"/>
      <dgm:spPr/>
      <dgm:t>
        <a:bodyPr/>
        <a:lstStyle/>
        <a:p>
          <a:r>
            <a:rPr lang="en-US" dirty="0"/>
            <a:t>1991</a:t>
          </a:r>
        </a:p>
      </dgm:t>
    </dgm:pt>
    <dgm:pt modelId="{0D44CB5A-E2A1-4127-82C1-695BB9176E07}" type="parTrans" cxnId="{007BCD1A-33CD-4E92-84D5-4D64C6F8CE6C}">
      <dgm:prSet/>
      <dgm:spPr/>
      <dgm:t>
        <a:bodyPr/>
        <a:lstStyle/>
        <a:p>
          <a:endParaRPr lang="en-US"/>
        </a:p>
      </dgm:t>
    </dgm:pt>
    <dgm:pt modelId="{D46D1162-F938-4977-BA75-181F4D63199F}" type="sibTrans" cxnId="{007BCD1A-33CD-4E92-84D5-4D64C6F8CE6C}">
      <dgm:prSet/>
      <dgm:spPr/>
      <dgm:t>
        <a:bodyPr/>
        <a:lstStyle/>
        <a:p>
          <a:endParaRPr lang="en-US"/>
        </a:p>
      </dgm:t>
    </dgm:pt>
    <dgm:pt modelId="{B22503DD-FE53-4B3A-BF49-D31B0D5402E6}">
      <dgm:prSet phldrT="[Text]"/>
      <dgm:spPr/>
      <dgm:t>
        <a:bodyPr/>
        <a:lstStyle/>
        <a:p>
          <a:r>
            <a:rPr lang="en-US" dirty="0"/>
            <a:t>2000</a:t>
          </a:r>
        </a:p>
      </dgm:t>
    </dgm:pt>
    <dgm:pt modelId="{854AF871-D3FD-4BFC-ACB7-F8845E2F79EA}" type="parTrans" cxnId="{D3796408-C37B-4F5F-9299-228BE2253E36}">
      <dgm:prSet/>
      <dgm:spPr/>
      <dgm:t>
        <a:bodyPr/>
        <a:lstStyle/>
        <a:p>
          <a:endParaRPr lang="en-US"/>
        </a:p>
      </dgm:t>
    </dgm:pt>
    <dgm:pt modelId="{B2ED18EC-C56E-4F7B-B11E-DA62F1007121}" type="sibTrans" cxnId="{D3796408-C37B-4F5F-9299-228BE2253E36}">
      <dgm:prSet/>
      <dgm:spPr/>
      <dgm:t>
        <a:bodyPr/>
        <a:lstStyle/>
        <a:p>
          <a:endParaRPr lang="en-US"/>
        </a:p>
      </dgm:t>
    </dgm:pt>
    <dgm:pt modelId="{0440761E-FEC9-4637-AF31-3006E91FE7C3}">
      <dgm:prSet phldrT="[Text]"/>
      <dgm:spPr>
        <a:solidFill>
          <a:schemeClr val="accent2"/>
        </a:solidFill>
      </dgm:spPr>
      <dgm:t>
        <a:bodyPr/>
        <a:lstStyle/>
        <a:p>
          <a:r>
            <a:rPr lang="en-US" dirty="0"/>
            <a:t>2024</a:t>
          </a:r>
        </a:p>
      </dgm:t>
    </dgm:pt>
    <dgm:pt modelId="{B7CF4296-C4B1-47E0-8972-F05407C24281}" type="parTrans" cxnId="{9E29AB05-43CE-41E2-9BD2-785CC37FE765}">
      <dgm:prSet/>
      <dgm:spPr/>
      <dgm:t>
        <a:bodyPr/>
        <a:lstStyle/>
        <a:p>
          <a:endParaRPr lang="en-US"/>
        </a:p>
      </dgm:t>
    </dgm:pt>
    <dgm:pt modelId="{A1CDEA72-0585-4825-A59F-EDCAA50EC22C}" type="sibTrans" cxnId="{9E29AB05-43CE-41E2-9BD2-785CC37FE765}">
      <dgm:prSet/>
      <dgm:spPr/>
      <dgm:t>
        <a:bodyPr/>
        <a:lstStyle/>
        <a:p>
          <a:endParaRPr lang="en-US"/>
        </a:p>
      </dgm:t>
    </dgm:pt>
    <dgm:pt modelId="{3B1B725A-048C-4F44-84FC-11918F168F04}" type="pres">
      <dgm:prSet presAssocID="{264BA75A-958D-4A5C-B41C-0E881B8E9D28}" presName="Name0" presStyleCnt="0">
        <dgm:presLayoutVars>
          <dgm:dir/>
          <dgm:resizeHandles val="exact"/>
        </dgm:presLayoutVars>
      </dgm:prSet>
      <dgm:spPr/>
    </dgm:pt>
    <dgm:pt modelId="{D1B7D04B-6023-4EF1-B828-AA23480ADE45}" type="pres">
      <dgm:prSet presAssocID="{60DA3C2F-B09B-4EE4-8069-44538705ADCF}" presName="parTxOnly" presStyleLbl="node1" presStyleIdx="0" presStyleCnt="8">
        <dgm:presLayoutVars>
          <dgm:bulletEnabled val="1"/>
        </dgm:presLayoutVars>
      </dgm:prSet>
      <dgm:spPr/>
      <dgm:t>
        <a:bodyPr/>
        <a:lstStyle/>
        <a:p>
          <a:endParaRPr lang="en-US"/>
        </a:p>
      </dgm:t>
    </dgm:pt>
    <dgm:pt modelId="{25D276BD-220B-4861-989C-787ED6F39ACB}" type="pres">
      <dgm:prSet presAssocID="{01B817D6-1411-43BB-A847-45EA0C381A9F}" presName="parSpace" presStyleCnt="0"/>
      <dgm:spPr/>
    </dgm:pt>
    <dgm:pt modelId="{993BE470-6495-4397-8DF6-5057F7B185A4}" type="pres">
      <dgm:prSet presAssocID="{5438F677-7742-45EF-86CC-6549E2A7A9A9}" presName="parTxOnly" presStyleLbl="node1" presStyleIdx="1" presStyleCnt="8">
        <dgm:presLayoutVars>
          <dgm:bulletEnabled val="1"/>
        </dgm:presLayoutVars>
      </dgm:prSet>
      <dgm:spPr/>
      <dgm:t>
        <a:bodyPr/>
        <a:lstStyle/>
        <a:p>
          <a:endParaRPr lang="en-US"/>
        </a:p>
      </dgm:t>
    </dgm:pt>
    <dgm:pt modelId="{B3E411C7-11A0-4D85-B533-5735D4BD5F56}" type="pres">
      <dgm:prSet presAssocID="{5C986D00-890A-462C-BEF6-1D7049E76A91}" presName="parSpace" presStyleCnt="0"/>
      <dgm:spPr/>
    </dgm:pt>
    <dgm:pt modelId="{194BD273-4DD3-4236-A9D1-35C148BCDC2A}" type="pres">
      <dgm:prSet presAssocID="{54B3BBF0-692B-47FB-8E23-55F4997A2C22}" presName="parTxOnly" presStyleLbl="node1" presStyleIdx="2" presStyleCnt="8">
        <dgm:presLayoutVars>
          <dgm:bulletEnabled val="1"/>
        </dgm:presLayoutVars>
      </dgm:prSet>
      <dgm:spPr/>
      <dgm:t>
        <a:bodyPr/>
        <a:lstStyle/>
        <a:p>
          <a:endParaRPr lang="en-US"/>
        </a:p>
      </dgm:t>
    </dgm:pt>
    <dgm:pt modelId="{08914277-61B1-48B8-A80A-761DA10F2966}" type="pres">
      <dgm:prSet presAssocID="{FC19FC4F-9668-42E7-9F2C-4F17C18EA484}" presName="parSpace" presStyleCnt="0"/>
      <dgm:spPr/>
    </dgm:pt>
    <dgm:pt modelId="{80AE328B-7EDA-4D96-974F-712E7B0CA69D}" type="pres">
      <dgm:prSet presAssocID="{55BDB6BD-F3D3-4CA6-B383-B49EB28768DF}" presName="parTxOnly" presStyleLbl="node1" presStyleIdx="3" presStyleCnt="8">
        <dgm:presLayoutVars>
          <dgm:bulletEnabled val="1"/>
        </dgm:presLayoutVars>
      </dgm:prSet>
      <dgm:spPr/>
      <dgm:t>
        <a:bodyPr/>
        <a:lstStyle/>
        <a:p>
          <a:endParaRPr lang="en-US"/>
        </a:p>
      </dgm:t>
    </dgm:pt>
    <dgm:pt modelId="{C4D4017D-846D-4FB4-BC64-D247D9BFDC54}" type="pres">
      <dgm:prSet presAssocID="{0C0381F5-523D-4495-9241-FB70DDC4894A}" presName="parSpace" presStyleCnt="0"/>
      <dgm:spPr/>
    </dgm:pt>
    <dgm:pt modelId="{78ACB01A-79B0-41FE-8CE1-0334007191A9}" type="pres">
      <dgm:prSet presAssocID="{2BDD2323-478D-41D0-8663-2CC3197EFF27}" presName="parTxOnly" presStyleLbl="node1" presStyleIdx="4" presStyleCnt="8">
        <dgm:presLayoutVars>
          <dgm:bulletEnabled val="1"/>
        </dgm:presLayoutVars>
      </dgm:prSet>
      <dgm:spPr/>
      <dgm:t>
        <a:bodyPr/>
        <a:lstStyle/>
        <a:p>
          <a:endParaRPr lang="en-US"/>
        </a:p>
      </dgm:t>
    </dgm:pt>
    <dgm:pt modelId="{1B4BF7D4-AC56-4FB8-8673-D90161771E1D}" type="pres">
      <dgm:prSet presAssocID="{28A658FA-DBAC-48B6-9B74-9E597BF20142}" presName="parSpace" presStyleCnt="0"/>
      <dgm:spPr/>
    </dgm:pt>
    <dgm:pt modelId="{E442B794-2B52-4FAF-9F54-AECFC920D05C}" type="pres">
      <dgm:prSet presAssocID="{71006580-BFA8-4097-9C0B-6BC4589FB40C}" presName="parTxOnly" presStyleLbl="node1" presStyleIdx="5" presStyleCnt="8">
        <dgm:presLayoutVars>
          <dgm:bulletEnabled val="1"/>
        </dgm:presLayoutVars>
      </dgm:prSet>
      <dgm:spPr/>
      <dgm:t>
        <a:bodyPr/>
        <a:lstStyle/>
        <a:p>
          <a:endParaRPr lang="en-US"/>
        </a:p>
      </dgm:t>
    </dgm:pt>
    <dgm:pt modelId="{CC08FD85-5F3D-42A2-B641-E44036036084}" type="pres">
      <dgm:prSet presAssocID="{D46D1162-F938-4977-BA75-181F4D63199F}" presName="parSpace" presStyleCnt="0"/>
      <dgm:spPr/>
    </dgm:pt>
    <dgm:pt modelId="{083D9232-5244-4DE3-8B4F-8FF6559AD900}" type="pres">
      <dgm:prSet presAssocID="{B22503DD-FE53-4B3A-BF49-D31B0D5402E6}" presName="parTxOnly" presStyleLbl="node1" presStyleIdx="6" presStyleCnt="8">
        <dgm:presLayoutVars>
          <dgm:bulletEnabled val="1"/>
        </dgm:presLayoutVars>
      </dgm:prSet>
      <dgm:spPr/>
      <dgm:t>
        <a:bodyPr/>
        <a:lstStyle/>
        <a:p>
          <a:endParaRPr lang="en-US"/>
        </a:p>
      </dgm:t>
    </dgm:pt>
    <dgm:pt modelId="{AB50646B-57E3-4855-B8C7-B1780AD61A89}" type="pres">
      <dgm:prSet presAssocID="{B2ED18EC-C56E-4F7B-B11E-DA62F1007121}" presName="parSpace" presStyleCnt="0"/>
      <dgm:spPr/>
    </dgm:pt>
    <dgm:pt modelId="{92FC4E95-EE62-4E53-ADC4-85DAD5A0F844}" type="pres">
      <dgm:prSet presAssocID="{0440761E-FEC9-4637-AF31-3006E91FE7C3}" presName="parTxOnly" presStyleLbl="node1" presStyleIdx="7" presStyleCnt="8">
        <dgm:presLayoutVars>
          <dgm:bulletEnabled val="1"/>
        </dgm:presLayoutVars>
      </dgm:prSet>
      <dgm:spPr/>
      <dgm:t>
        <a:bodyPr/>
        <a:lstStyle/>
        <a:p>
          <a:endParaRPr lang="en-US"/>
        </a:p>
      </dgm:t>
    </dgm:pt>
  </dgm:ptLst>
  <dgm:cxnLst>
    <dgm:cxn modelId="{826AFAD7-73B5-4124-BF8F-6EBC534492BE}" type="presOf" srcId="{5438F677-7742-45EF-86CC-6549E2A7A9A9}" destId="{993BE470-6495-4397-8DF6-5057F7B185A4}" srcOrd="0" destOrd="0" presId="urn:microsoft.com/office/officeart/2005/8/layout/hChevron3"/>
    <dgm:cxn modelId="{6F1CA047-6A6E-47C7-A35B-BBEECE2EA3C4}" type="presOf" srcId="{B22503DD-FE53-4B3A-BF49-D31B0D5402E6}" destId="{083D9232-5244-4DE3-8B4F-8FF6559AD900}" srcOrd="0" destOrd="0" presId="urn:microsoft.com/office/officeart/2005/8/layout/hChevron3"/>
    <dgm:cxn modelId="{C89FA106-60A7-454D-B1E0-CE9A82BECFF8}" type="presOf" srcId="{2BDD2323-478D-41D0-8663-2CC3197EFF27}" destId="{78ACB01A-79B0-41FE-8CE1-0334007191A9}" srcOrd="0" destOrd="0" presId="urn:microsoft.com/office/officeart/2005/8/layout/hChevron3"/>
    <dgm:cxn modelId="{50C9E70A-D2AA-40D3-BA08-E76E359807C2}" type="presOf" srcId="{54B3BBF0-692B-47FB-8E23-55F4997A2C22}" destId="{194BD273-4DD3-4236-A9D1-35C148BCDC2A}" srcOrd="0" destOrd="0" presId="urn:microsoft.com/office/officeart/2005/8/layout/hChevron3"/>
    <dgm:cxn modelId="{B46CEB78-6EFA-435E-AA86-9949DB6CB982}" srcId="{264BA75A-958D-4A5C-B41C-0E881B8E9D28}" destId="{54B3BBF0-692B-47FB-8E23-55F4997A2C22}" srcOrd="2" destOrd="0" parTransId="{96ED4446-6772-4823-A203-AAF5F426090B}" sibTransId="{FC19FC4F-9668-42E7-9F2C-4F17C18EA484}"/>
    <dgm:cxn modelId="{13BE4597-7A4E-4D6A-AFA2-BFB11E65CE45}" srcId="{264BA75A-958D-4A5C-B41C-0E881B8E9D28}" destId="{55BDB6BD-F3D3-4CA6-B383-B49EB28768DF}" srcOrd="3" destOrd="0" parTransId="{0DB9BC17-95F9-4D79-8150-17B6B1EBD5E3}" sibTransId="{0C0381F5-523D-4495-9241-FB70DDC4894A}"/>
    <dgm:cxn modelId="{007BCD1A-33CD-4E92-84D5-4D64C6F8CE6C}" srcId="{264BA75A-958D-4A5C-B41C-0E881B8E9D28}" destId="{71006580-BFA8-4097-9C0B-6BC4589FB40C}" srcOrd="5" destOrd="0" parTransId="{0D44CB5A-E2A1-4127-82C1-695BB9176E07}" sibTransId="{D46D1162-F938-4977-BA75-181F4D63199F}"/>
    <dgm:cxn modelId="{7BF35F35-A348-4D9A-9356-8D54A011EFB2}" type="presOf" srcId="{60DA3C2F-B09B-4EE4-8069-44538705ADCF}" destId="{D1B7D04B-6023-4EF1-B828-AA23480ADE45}" srcOrd="0" destOrd="0" presId="urn:microsoft.com/office/officeart/2005/8/layout/hChevron3"/>
    <dgm:cxn modelId="{D3796408-C37B-4F5F-9299-228BE2253E36}" srcId="{264BA75A-958D-4A5C-B41C-0E881B8E9D28}" destId="{B22503DD-FE53-4B3A-BF49-D31B0D5402E6}" srcOrd="6" destOrd="0" parTransId="{854AF871-D3FD-4BFC-ACB7-F8845E2F79EA}" sibTransId="{B2ED18EC-C56E-4F7B-B11E-DA62F1007121}"/>
    <dgm:cxn modelId="{9E29AB05-43CE-41E2-9BD2-785CC37FE765}" srcId="{264BA75A-958D-4A5C-B41C-0E881B8E9D28}" destId="{0440761E-FEC9-4637-AF31-3006E91FE7C3}" srcOrd="7" destOrd="0" parTransId="{B7CF4296-C4B1-47E0-8972-F05407C24281}" sibTransId="{A1CDEA72-0585-4825-A59F-EDCAA50EC22C}"/>
    <dgm:cxn modelId="{1C95684C-E4EB-4026-A1E6-3CC332F13A16}" srcId="{264BA75A-958D-4A5C-B41C-0E881B8E9D28}" destId="{60DA3C2F-B09B-4EE4-8069-44538705ADCF}" srcOrd="0" destOrd="0" parTransId="{CCFA7A96-70DC-47E7-8D20-9069CAB8A8AA}" sibTransId="{01B817D6-1411-43BB-A847-45EA0C381A9F}"/>
    <dgm:cxn modelId="{8BF3865B-2B22-4C85-9074-2D5ACBC4A05D}" srcId="{264BA75A-958D-4A5C-B41C-0E881B8E9D28}" destId="{5438F677-7742-45EF-86CC-6549E2A7A9A9}" srcOrd="1" destOrd="0" parTransId="{FA7A2F00-4907-4DDB-9835-FDFCDEDB347F}" sibTransId="{5C986D00-890A-462C-BEF6-1D7049E76A91}"/>
    <dgm:cxn modelId="{C0F0384A-5F3C-4160-B78F-C6615D5249C0}" type="presOf" srcId="{71006580-BFA8-4097-9C0B-6BC4589FB40C}" destId="{E442B794-2B52-4FAF-9F54-AECFC920D05C}" srcOrd="0" destOrd="0" presId="urn:microsoft.com/office/officeart/2005/8/layout/hChevron3"/>
    <dgm:cxn modelId="{49302F2D-C21A-4D7C-8CCE-9169850E5C8D}" type="presOf" srcId="{55BDB6BD-F3D3-4CA6-B383-B49EB28768DF}" destId="{80AE328B-7EDA-4D96-974F-712E7B0CA69D}" srcOrd="0" destOrd="0" presId="urn:microsoft.com/office/officeart/2005/8/layout/hChevron3"/>
    <dgm:cxn modelId="{EE6E090D-8D91-460F-8AA1-31D2CBE82B05}" type="presOf" srcId="{264BA75A-958D-4A5C-B41C-0E881B8E9D28}" destId="{3B1B725A-048C-4F44-84FC-11918F168F04}" srcOrd="0" destOrd="0" presId="urn:microsoft.com/office/officeart/2005/8/layout/hChevron3"/>
    <dgm:cxn modelId="{C18F65B2-5619-4EB4-B2F9-03315022BBBF}" srcId="{264BA75A-958D-4A5C-B41C-0E881B8E9D28}" destId="{2BDD2323-478D-41D0-8663-2CC3197EFF27}" srcOrd="4" destOrd="0" parTransId="{242DE403-EFBA-427B-A5AC-13AEBC9C9B66}" sibTransId="{28A658FA-DBAC-48B6-9B74-9E597BF20142}"/>
    <dgm:cxn modelId="{5CA96A8E-7A6E-4330-94A0-3937C1F3B6B2}" type="presOf" srcId="{0440761E-FEC9-4637-AF31-3006E91FE7C3}" destId="{92FC4E95-EE62-4E53-ADC4-85DAD5A0F844}" srcOrd="0" destOrd="0" presId="urn:microsoft.com/office/officeart/2005/8/layout/hChevron3"/>
    <dgm:cxn modelId="{24C03065-36C9-4F24-9C8D-C80944DA1726}" type="presParOf" srcId="{3B1B725A-048C-4F44-84FC-11918F168F04}" destId="{D1B7D04B-6023-4EF1-B828-AA23480ADE45}" srcOrd="0" destOrd="0" presId="urn:microsoft.com/office/officeart/2005/8/layout/hChevron3"/>
    <dgm:cxn modelId="{24F1FFDE-1C01-420C-BA74-A667A02C0085}" type="presParOf" srcId="{3B1B725A-048C-4F44-84FC-11918F168F04}" destId="{25D276BD-220B-4861-989C-787ED6F39ACB}" srcOrd="1" destOrd="0" presId="urn:microsoft.com/office/officeart/2005/8/layout/hChevron3"/>
    <dgm:cxn modelId="{B95BE1DA-3230-441F-9E6D-EAE28DD00EF5}" type="presParOf" srcId="{3B1B725A-048C-4F44-84FC-11918F168F04}" destId="{993BE470-6495-4397-8DF6-5057F7B185A4}" srcOrd="2" destOrd="0" presId="urn:microsoft.com/office/officeart/2005/8/layout/hChevron3"/>
    <dgm:cxn modelId="{CF5FA70E-F4A4-40A4-9CC0-E6687D4FB82F}" type="presParOf" srcId="{3B1B725A-048C-4F44-84FC-11918F168F04}" destId="{B3E411C7-11A0-4D85-B533-5735D4BD5F56}" srcOrd="3" destOrd="0" presId="urn:microsoft.com/office/officeart/2005/8/layout/hChevron3"/>
    <dgm:cxn modelId="{A07B11D1-4B79-432C-83D5-0D75C86F5F20}" type="presParOf" srcId="{3B1B725A-048C-4F44-84FC-11918F168F04}" destId="{194BD273-4DD3-4236-A9D1-35C148BCDC2A}" srcOrd="4" destOrd="0" presId="urn:microsoft.com/office/officeart/2005/8/layout/hChevron3"/>
    <dgm:cxn modelId="{1F7A4E5D-C8DB-4E91-8A8A-0B157F34143B}" type="presParOf" srcId="{3B1B725A-048C-4F44-84FC-11918F168F04}" destId="{08914277-61B1-48B8-A80A-761DA10F2966}" srcOrd="5" destOrd="0" presId="urn:microsoft.com/office/officeart/2005/8/layout/hChevron3"/>
    <dgm:cxn modelId="{800EB730-C873-4BB4-A5F6-8AC88C925EB5}" type="presParOf" srcId="{3B1B725A-048C-4F44-84FC-11918F168F04}" destId="{80AE328B-7EDA-4D96-974F-712E7B0CA69D}" srcOrd="6" destOrd="0" presId="urn:microsoft.com/office/officeart/2005/8/layout/hChevron3"/>
    <dgm:cxn modelId="{0CDFDE7F-2EE4-494C-8DDC-DE0B828A2AF2}" type="presParOf" srcId="{3B1B725A-048C-4F44-84FC-11918F168F04}" destId="{C4D4017D-846D-4FB4-BC64-D247D9BFDC54}" srcOrd="7" destOrd="0" presId="urn:microsoft.com/office/officeart/2005/8/layout/hChevron3"/>
    <dgm:cxn modelId="{E1BAF213-6573-40D1-9642-C69135F0F2BF}" type="presParOf" srcId="{3B1B725A-048C-4F44-84FC-11918F168F04}" destId="{78ACB01A-79B0-41FE-8CE1-0334007191A9}" srcOrd="8" destOrd="0" presId="urn:microsoft.com/office/officeart/2005/8/layout/hChevron3"/>
    <dgm:cxn modelId="{548B3854-B5DD-4D9F-AC1E-0ADC09B06090}" type="presParOf" srcId="{3B1B725A-048C-4F44-84FC-11918F168F04}" destId="{1B4BF7D4-AC56-4FB8-8673-D90161771E1D}" srcOrd="9" destOrd="0" presId="urn:microsoft.com/office/officeart/2005/8/layout/hChevron3"/>
    <dgm:cxn modelId="{73CE829D-44F8-46EF-8F3C-76E93DB593BF}" type="presParOf" srcId="{3B1B725A-048C-4F44-84FC-11918F168F04}" destId="{E442B794-2B52-4FAF-9F54-AECFC920D05C}" srcOrd="10" destOrd="0" presId="urn:microsoft.com/office/officeart/2005/8/layout/hChevron3"/>
    <dgm:cxn modelId="{1EFD38A9-B8D6-40AB-B901-DD794B47FFC8}" type="presParOf" srcId="{3B1B725A-048C-4F44-84FC-11918F168F04}" destId="{CC08FD85-5F3D-42A2-B641-E44036036084}" srcOrd="11" destOrd="0" presId="urn:microsoft.com/office/officeart/2005/8/layout/hChevron3"/>
    <dgm:cxn modelId="{AC77DC04-9CF3-4038-83FF-36BAB1FB98C0}" type="presParOf" srcId="{3B1B725A-048C-4F44-84FC-11918F168F04}" destId="{083D9232-5244-4DE3-8B4F-8FF6559AD900}" srcOrd="12" destOrd="0" presId="urn:microsoft.com/office/officeart/2005/8/layout/hChevron3"/>
    <dgm:cxn modelId="{39191967-CC16-471A-B1A1-47E22560DA20}" type="presParOf" srcId="{3B1B725A-048C-4F44-84FC-11918F168F04}" destId="{AB50646B-57E3-4855-B8C7-B1780AD61A89}" srcOrd="13" destOrd="0" presId="urn:microsoft.com/office/officeart/2005/8/layout/hChevron3"/>
    <dgm:cxn modelId="{FF6251FA-22B1-4BBD-9481-85C3158B8E45}" type="presParOf" srcId="{3B1B725A-048C-4F44-84FC-11918F168F04}" destId="{92FC4E95-EE62-4E53-ADC4-85DAD5A0F844}"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62E6A-E6B7-4B4C-965C-626536E5BBB1}">
      <dsp:nvSpPr>
        <dsp:cNvPr id="0" name=""/>
        <dsp:cNvSpPr/>
      </dsp:nvSpPr>
      <dsp:spPr>
        <a:xfrm rot="5400000">
          <a:off x="174076" y="1634778"/>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F36D7-F8A1-4188-B979-E0EF70E9DAA8}">
      <dsp:nvSpPr>
        <dsp:cNvPr id="0" name=""/>
        <dsp:cNvSpPr/>
      </dsp:nvSpPr>
      <dsp:spPr>
        <a:xfrm>
          <a:off x="2450" y="916688"/>
          <a:ext cx="1090499" cy="763314"/>
        </a:xfrm>
        <a:prstGeom prst="roundRect">
          <a:avLst>
            <a:gd name="adj" fmla="val 16670"/>
          </a:avLst>
        </a:prstGeom>
        <a:solidFill>
          <a:schemeClr val="accent4">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Identity</a:t>
          </a:r>
        </a:p>
      </dsp:txBody>
      <dsp:txXfrm>
        <a:off x="39719" y="953957"/>
        <a:ext cx="1015961" cy="688776"/>
      </dsp:txXfrm>
    </dsp:sp>
    <dsp:sp modelId="{15BEAB6B-9640-49BD-B75B-8CA7F4E60BB6}">
      <dsp:nvSpPr>
        <dsp:cNvPr id="0" name=""/>
        <dsp:cNvSpPr/>
      </dsp:nvSpPr>
      <dsp:spPr>
        <a:xfrm>
          <a:off x="1122736" y="984219"/>
          <a:ext cx="2044859" cy="616944"/>
        </a:xfrm>
        <a:prstGeom prst="rect">
          <a:avLst/>
        </a:prstGeom>
        <a:noFill/>
        <a:ln>
          <a:noFill/>
        </a:ln>
        <a:effectLst/>
      </dsp:spPr>
      <dsp:style>
        <a:lnRef idx="0">
          <a:scrgbClr r="0" g="0" b="0"/>
        </a:lnRef>
        <a:fillRef idx="0">
          <a:scrgbClr r="0" g="0" b="0"/>
        </a:fillRef>
        <a:effectRef idx="0">
          <a:scrgbClr r="0" g="0" b="0"/>
        </a:effectRef>
        <a:fontRef idx="minor"/>
      </dsp:style>
    </dsp:sp>
    <dsp:sp modelId="{6725FC5B-A22D-4EC7-AC16-BC290887630F}">
      <dsp:nvSpPr>
        <dsp:cNvPr id="0" name=""/>
        <dsp:cNvSpPr/>
      </dsp:nvSpPr>
      <dsp:spPr>
        <a:xfrm rot="5400000">
          <a:off x="1378632" y="2492232"/>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88236-3D16-43AB-BB42-0E85FAA348A5}">
      <dsp:nvSpPr>
        <dsp:cNvPr id="0" name=""/>
        <dsp:cNvSpPr/>
      </dsp:nvSpPr>
      <dsp:spPr>
        <a:xfrm>
          <a:off x="1207007" y="1774142"/>
          <a:ext cx="1090499" cy="763314"/>
        </a:xfrm>
        <a:prstGeom prst="roundRect">
          <a:avLst>
            <a:gd name="adj" fmla="val 16670"/>
          </a:avLst>
        </a:prstGeom>
        <a:solidFill>
          <a:schemeClr val="accent2">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Diversity</a:t>
          </a:r>
        </a:p>
      </dsp:txBody>
      <dsp:txXfrm>
        <a:off x="1244276" y="1811411"/>
        <a:ext cx="1015961" cy="688776"/>
      </dsp:txXfrm>
    </dsp:sp>
    <dsp:sp modelId="{C3BEB8FD-4CD0-4474-853E-D23C7B356055}">
      <dsp:nvSpPr>
        <dsp:cNvPr id="0" name=""/>
        <dsp:cNvSpPr/>
      </dsp:nvSpPr>
      <dsp:spPr>
        <a:xfrm>
          <a:off x="2334509" y="1818149"/>
          <a:ext cx="2297549" cy="616944"/>
        </a:xfrm>
        <a:prstGeom prst="rect">
          <a:avLst/>
        </a:prstGeom>
        <a:noFill/>
        <a:ln>
          <a:noFill/>
        </a:ln>
        <a:effectLst/>
      </dsp:spPr>
      <dsp:style>
        <a:lnRef idx="0">
          <a:scrgbClr r="0" g="0" b="0"/>
        </a:lnRef>
        <a:fillRef idx="0">
          <a:scrgbClr r="0" g="0" b="0"/>
        </a:fillRef>
        <a:effectRef idx="0">
          <a:scrgbClr r="0" g="0" b="0"/>
        </a:effectRef>
        <a:fontRef idx="minor"/>
      </dsp:style>
    </dsp:sp>
    <dsp:sp modelId="{4DD7C7A2-42B6-485D-AB4A-08F56D79CB25}">
      <dsp:nvSpPr>
        <dsp:cNvPr id="0" name=""/>
        <dsp:cNvSpPr/>
      </dsp:nvSpPr>
      <dsp:spPr>
        <a:xfrm rot="5400000">
          <a:off x="2583188" y="3349686"/>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7CA57-2F3E-4FD6-A444-23623D660D34}">
      <dsp:nvSpPr>
        <dsp:cNvPr id="0" name=""/>
        <dsp:cNvSpPr/>
      </dsp:nvSpPr>
      <dsp:spPr>
        <a:xfrm>
          <a:off x="2411563" y="2631596"/>
          <a:ext cx="1090499" cy="763314"/>
        </a:xfrm>
        <a:prstGeom prst="roundRect">
          <a:avLst>
            <a:gd name="adj" fmla="val 16670"/>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Justice</a:t>
          </a:r>
        </a:p>
      </dsp:txBody>
      <dsp:txXfrm>
        <a:off x="2448832" y="2668865"/>
        <a:ext cx="1015961" cy="688776"/>
      </dsp:txXfrm>
    </dsp:sp>
    <dsp:sp modelId="{C041EE95-12C3-4CE9-9C0D-51B62B73A788}">
      <dsp:nvSpPr>
        <dsp:cNvPr id="0" name=""/>
        <dsp:cNvSpPr/>
      </dsp:nvSpPr>
      <dsp:spPr>
        <a:xfrm>
          <a:off x="2902932" y="2710207"/>
          <a:ext cx="1996288" cy="616944"/>
        </a:xfrm>
        <a:prstGeom prst="rect">
          <a:avLst/>
        </a:prstGeom>
        <a:noFill/>
        <a:ln>
          <a:noFill/>
        </a:ln>
        <a:effectLst/>
      </dsp:spPr>
      <dsp:style>
        <a:lnRef idx="0">
          <a:scrgbClr r="0" g="0" b="0"/>
        </a:lnRef>
        <a:fillRef idx="0">
          <a:scrgbClr r="0" g="0" b="0"/>
        </a:fillRef>
        <a:effectRef idx="0">
          <a:scrgbClr r="0" g="0" b="0"/>
        </a:effectRef>
        <a:fontRef idx="minor"/>
      </dsp:style>
    </dsp:sp>
    <dsp:sp modelId="{F5BC34DF-FFED-407E-B635-31ACC9E60B31}">
      <dsp:nvSpPr>
        <dsp:cNvPr id="0" name=""/>
        <dsp:cNvSpPr/>
      </dsp:nvSpPr>
      <dsp:spPr>
        <a:xfrm>
          <a:off x="3616119" y="3489050"/>
          <a:ext cx="1090499" cy="763314"/>
        </a:xfrm>
        <a:prstGeom prst="roundRect">
          <a:avLst>
            <a:gd name="adj" fmla="val 16670"/>
          </a:avLst>
        </a:prstGeom>
        <a:solidFill>
          <a:schemeClr val="accent6">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Activism</a:t>
          </a:r>
        </a:p>
      </dsp:txBody>
      <dsp:txXfrm>
        <a:off x="3653388" y="3526319"/>
        <a:ext cx="1015961" cy="6887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62E6A-E6B7-4B4C-965C-626536E5BBB1}">
      <dsp:nvSpPr>
        <dsp:cNvPr id="0" name=""/>
        <dsp:cNvSpPr/>
      </dsp:nvSpPr>
      <dsp:spPr>
        <a:xfrm rot="5400000">
          <a:off x="174076" y="1634778"/>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F36D7-F8A1-4188-B979-E0EF70E9DAA8}">
      <dsp:nvSpPr>
        <dsp:cNvPr id="0" name=""/>
        <dsp:cNvSpPr/>
      </dsp:nvSpPr>
      <dsp:spPr>
        <a:xfrm>
          <a:off x="2450" y="916688"/>
          <a:ext cx="1090499" cy="763314"/>
        </a:xfrm>
        <a:prstGeom prst="roundRect">
          <a:avLst>
            <a:gd name="adj" fmla="val 16670"/>
          </a:avLst>
        </a:prstGeom>
        <a:solidFill>
          <a:schemeClr val="accent4">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Identity</a:t>
          </a:r>
        </a:p>
      </dsp:txBody>
      <dsp:txXfrm>
        <a:off x="39719" y="953957"/>
        <a:ext cx="1015961" cy="688776"/>
      </dsp:txXfrm>
    </dsp:sp>
    <dsp:sp modelId="{15BEAB6B-9640-49BD-B75B-8CA7F4E60BB6}">
      <dsp:nvSpPr>
        <dsp:cNvPr id="0" name=""/>
        <dsp:cNvSpPr/>
      </dsp:nvSpPr>
      <dsp:spPr>
        <a:xfrm>
          <a:off x="1122736" y="984219"/>
          <a:ext cx="2044859" cy="616944"/>
        </a:xfrm>
        <a:prstGeom prst="rect">
          <a:avLst/>
        </a:prstGeom>
        <a:noFill/>
        <a:ln>
          <a:noFill/>
        </a:ln>
        <a:effectLst/>
      </dsp:spPr>
      <dsp:style>
        <a:lnRef idx="0">
          <a:scrgbClr r="0" g="0" b="0"/>
        </a:lnRef>
        <a:fillRef idx="0">
          <a:scrgbClr r="0" g="0" b="0"/>
        </a:fillRef>
        <a:effectRef idx="0">
          <a:scrgbClr r="0" g="0" b="0"/>
        </a:effectRef>
        <a:fontRef idx="minor"/>
      </dsp:style>
    </dsp:sp>
    <dsp:sp modelId="{6725FC5B-A22D-4EC7-AC16-BC290887630F}">
      <dsp:nvSpPr>
        <dsp:cNvPr id="0" name=""/>
        <dsp:cNvSpPr/>
      </dsp:nvSpPr>
      <dsp:spPr>
        <a:xfrm rot="5400000">
          <a:off x="1378632" y="2492232"/>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88236-3D16-43AB-BB42-0E85FAA348A5}">
      <dsp:nvSpPr>
        <dsp:cNvPr id="0" name=""/>
        <dsp:cNvSpPr/>
      </dsp:nvSpPr>
      <dsp:spPr>
        <a:xfrm>
          <a:off x="1207007" y="1774142"/>
          <a:ext cx="1090499" cy="763314"/>
        </a:xfrm>
        <a:prstGeom prst="roundRect">
          <a:avLst>
            <a:gd name="adj" fmla="val 16670"/>
          </a:avLst>
        </a:prstGeom>
        <a:solidFill>
          <a:schemeClr val="accent2">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Diversity</a:t>
          </a:r>
        </a:p>
      </dsp:txBody>
      <dsp:txXfrm>
        <a:off x="1244276" y="1811411"/>
        <a:ext cx="1015961" cy="688776"/>
      </dsp:txXfrm>
    </dsp:sp>
    <dsp:sp modelId="{C3BEB8FD-4CD0-4474-853E-D23C7B356055}">
      <dsp:nvSpPr>
        <dsp:cNvPr id="0" name=""/>
        <dsp:cNvSpPr/>
      </dsp:nvSpPr>
      <dsp:spPr>
        <a:xfrm>
          <a:off x="2334509" y="1818149"/>
          <a:ext cx="2297549" cy="616944"/>
        </a:xfrm>
        <a:prstGeom prst="rect">
          <a:avLst/>
        </a:prstGeom>
        <a:noFill/>
        <a:ln>
          <a:noFill/>
        </a:ln>
        <a:effectLst/>
      </dsp:spPr>
      <dsp:style>
        <a:lnRef idx="0">
          <a:scrgbClr r="0" g="0" b="0"/>
        </a:lnRef>
        <a:fillRef idx="0">
          <a:scrgbClr r="0" g="0" b="0"/>
        </a:fillRef>
        <a:effectRef idx="0">
          <a:scrgbClr r="0" g="0" b="0"/>
        </a:effectRef>
        <a:fontRef idx="minor"/>
      </dsp:style>
    </dsp:sp>
    <dsp:sp modelId="{4DD7C7A2-42B6-485D-AB4A-08F56D79CB25}">
      <dsp:nvSpPr>
        <dsp:cNvPr id="0" name=""/>
        <dsp:cNvSpPr/>
      </dsp:nvSpPr>
      <dsp:spPr>
        <a:xfrm rot="5400000">
          <a:off x="2583188" y="3349686"/>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7CA57-2F3E-4FD6-A444-23623D660D34}">
      <dsp:nvSpPr>
        <dsp:cNvPr id="0" name=""/>
        <dsp:cNvSpPr/>
      </dsp:nvSpPr>
      <dsp:spPr>
        <a:xfrm>
          <a:off x="2411563" y="2631596"/>
          <a:ext cx="1090499" cy="763314"/>
        </a:xfrm>
        <a:prstGeom prst="roundRect">
          <a:avLst>
            <a:gd name="adj" fmla="val 16670"/>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Justice</a:t>
          </a:r>
        </a:p>
      </dsp:txBody>
      <dsp:txXfrm>
        <a:off x="2448832" y="2668865"/>
        <a:ext cx="1015961" cy="688776"/>
      </dsp:txXfrm>
    </dsp:sp>
    <dsp:sp modelId="{C041EE95-12C3-4CE9-9C0D-51B62B73A788}">
      <dsp:nvSpPr>
        <dsp:cNvPr id="0" name=""/>
        <dsp:cNvSpPr/>
      </dsp:nvSpPr>
      <dsp:spPr>
        <a:xfrm>
          <a:off x="2902932" y="2710207"/>
          <a:ext cx="1996288" cy="616944"/>
        </a:xfrm>
        <a:prstGeom prst="rect">
          <a:avLst/>
        </a:prstGeom>
        <a:noFill/>
        <a:ln>
          <a:noFill/>
        </a:ln>
        <a:effectLst/>
      </dsp:spPr>
      <dsp:style>
        <a:lnRef idx="0">
          <a:scrgbClr r="0" g="0" b="0"/>
        </a:lnRef>
        <a:fillRef idx="0">
          <a:scrgbClr r="0" g="0" b="0"/>
        </a:fillRef>
        <a:effectRef idx="0">
          <a:scrgbClr r="0" g="0" b="0"/>
        </a:effectRef>
        <a:fontRef idx="minor"/>
      </dsp:style>
    </dsp:sp>
    <dsp:sp modelId="{F5BC34DF-FFED-407E-B635-31ACC9E60B31}">
      <dsp:nvSpPr>
        <dsp:cNvPr id="0" name=""/>
        <dsp:cNvSpPr/>
      </dsp:nvSpPr>
      <dsp:spPr>
        <a:xfrm>
          <a:off x="3616119" y="3489050"/>
          <a:ext cx="1090499" cy="763314"/>
        </a:xfrm>
        <a:prstGeom prst="roundRect">
          <a:avLst>
            <a:gd name="adj" fmla="val 16670"/>
          </a:avLst>
        </a:prstGeom>
        <a:solidFill>
          <a:schemeClr val="accent6">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Activism</a:t>
          </a:r>
        </a:p>
      </dsp:txBody>
      <dsp:txXfrm>
        <a:off x="3653388" y="3526319"/>
        <a:ext cx="1015961" cy="688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62E6A-E6B7-4B4C-965C-626536E5BBB1}">
      <dsp:nvSpPr>
        <dsp:cNvPr id="0" name=""/>
        <dsp:cNvSpPr/>
      </dsp:nvSpPr>
      <dsp:spPr>
        <a:xfrm rot="5400000">
          <a:off x="174076" y="1634778"/>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F36D7-F8A1-4188-B979-E0EF70E9DAA8}">
      <dsp:nvSpPr>
        <dsp:cNvPr id="0" name=""/>
        <dsp:cNvSpPr/>
      </dsp:nvSpPr>
      <dsp:spPr>
        <a:xfrm>
          <a:off x="2450" y="916688"/>
          <a:ext cx="1090499" cy="763314"/>
        </a:xfrm>
        <a:prstGeom prst="roundRect">
          <a:avLst>
            <a:gd name="adj" fmla="val 16670"/>
          </a:avLst>
        </a:prstGeom>
        <a:solidFill>
          <a:schemeClr val="accent4">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Identity</a:t>
          </a:r>
        </a:p>
      </dsp:txBody>
      <dsp:txXfrm>
        <a:off x="39719" y="953957"/>
        <a:ext cx="1015961" cy="688776"/>
      </dsp:txXfrm>
    </dsp:sp>
    <dsp:sp modelId="{15BEAB6B-9640-49BD-B75B-8CA7F4E60BB6}">
      <dsp:nvSpPr>
        <dsp:cNvPr id="0" name=""/>
        <dsp:cNvSpPr/>
      </dsp:nvSpPr>
      <dsp:spPr>
        <a:xfrm>
          <a:off x="1122736" y="984219"/>
          <a:ext cx="2044859" cy="616944"/>
        </a:xfrm>
        <a:prstGeom prst="rect">
          <a:avLst/>
        </a:prstGeom>
        <a:noFill/>
        <a:ln>
          <a:noFill/>
        </a:ln>
        <a:effectLst/>
      </dsp:spPr>
      <dsp:style>
        <a:lnRef idx="0">
          <a:scrgbClr r="0" g="0" b="0"/>
        </a:lnRef>
        <a:fillRef idx="0">
          <a:scrgbClr r="0" g="0" b="0"/>
        </a:fillRef>
        <a:effectRef idx="0">
          <a:scrgbClr r="0" g="0" b="0"/>
        </a:effectRef>
        <a:fontRef idx="minor"/>
      </dsp:style>
    </dsp:sp>
    <dsp:sp modelId="{6725FC5B-A22D-4EC7-AC16-BC290887630F}">
      <dsp:nvSpPr>
        <dsp:cNvPr id="0" name=""/>
        <dsp:cNvSpPr/>
      </dsp:nvSpPr>
      <dsp:spPr>
        <a:xfrm rot="5400000">
          <a:off x="1378632" y="2492232"/>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288236-3D16-43AB-BB42-0E85FAA348A5}">
      <dsp:nvSpPr>
        <dsp:cNvPr id="0" name=""/>
        <dsp:cNvSpPr/>
      </dsp:nvSpPr>
      <dsp:spPr>
        <a:xfrm>
          <a:off x="1207007" y="1774142"/>
          <a:ext cx="1090499" cy="763314"/>
        </a:xfrm>
        <a:prstGeom prst="roundRect">
          <a:avLst>
            <a:gd name="adj" fmla="val 16670"/>
          </a:avLst>
        </a:prstGeom>
        <a:solidFill>
          <a:schemeClr val="accent2">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Diversity</a:t>
          </a:r>
        </a:p>
      </dsp:txBody>
      <dsp:txXfrm>
        <a:off x="1244276" y="1811411"/>
        <a:ext cx="1015961" cy="688776"/>
      </dsp:txXfrm>
    </dsp:sp>
    <dsp:sp modelId="{C3BEB8FD-4CD0-4474-853E-D23C7B356055}">
      <dsp:nvSpPr>
        <dsp:cNvPr id="0" name=""/>
        <dsp:cNvSpPr/>
      </dsp:nvSpPr>
      <dsp:spPr>
        <a:xfrm>
          <a:off x="2334509" y="1818149"/>
          <a:ext cx="2297549" cy="616944"/>
        </a:xfrm>
        <a:prstGeom prst="rect">
          <a:avLst/>
        </a:prstGeom>
        <a:noFill/>
        <a:ln>
          <a:noFill/>
        </a:ln>
        <a:effectLst/>
      </dsp:spPr>
      <dsp:style>
        <a:lnRef idx="0">
          <a:scrgbClr r="0" g="0" b="0"/>
        </a:lnRef>
        <a:fillRef idx="0">
          <a:scrgbClr r="0" g="0" b="0"/>
        </a:fillRef>
        <a:effectRef idx="0">
          <a:scrgbClr r="0" g="0" b="0"/>
        </a:effectRef>
        <a:fontRef idx="minor"/>
      </dsp:style>
    </dsp:sp>
    <dsp:sp modelId="{4DD7C7A2-42B6-485D-AB4A-08F56D79CB25}">
      <dsp:nvSpPr>
        <dsp:cNvPr id="0" name=""/>
        <dsp:cNvSpPr/>
      </dsp:nvSpPr>
      <dsp:spPr>
        <a:xfrm rot="5400000">
          <a:off x="2583188" y="3349686"/>
          <a:ext cx="647791" cy="737487"/>
        </a:xfrm>
        <a:prstGeom prst="bentUpArrow">
          <a:avLst>
            <a:gd name="adj1" fmla="val 32840"/>
            <a:gd name="adj2" fmla="val 25000"/>
            <a:gd name="adj3" fmla="val 35780"/>
          </a:avLst>
        </a:prstGeom>
        <a:solidFill>
          <a:srgbClr val="A2D0D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7CA57-2F3E-4FD6-A444-23623D660D34}">
      <dsp:nvSpPr>
        <dsp:cNvPr id="0" name=""/>
        <dsp:cNvSpPr/>
      </dsp:nvSpPr>
      <dsp:spPr>
        <a:xfrm>
          <a:off x="2411563" y="2631596"/>
          <a:ext cx="1090499" cy="763314"/>
        </a:xfrm>
        <a:prstGeom prst="roundRect">
          <a:avLst>
            <a:gd name="adj" fmla="val 16670"/>
          </a:avLst>
        </a:prstGeom>
        <a:solidFill>
          <a:schemeClr val="accent1">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Justice</a:t>
          </a:r>
        </a:p>
      </dsp:txBody>
      <dsp:txXfrm>
        <a:off x="2448832" y="2668865"/>
        <a:ext cx="1015961" cy="688776"/>
      </dsp:txXfrm>
    </dsp:sp>
    <dsp:sp modelId="{C041EE95-12C3-4CE9-9C0D-51B62B73A788}">
      <dsp:nvSpPr>
        <dsp:cNvPr id="0" name=""/>
        <dsp:cNvSpPr/>
      </dsp:nvSpPr>
      <dsp:spPr>
        <a:xfrm>
          <a:off x="2902932" y="2710207"/>
          <a:ext cx="1996288" cy="616944"/>
        </a:xfrm>
        <a:prstGeom prst="rect">
          <a:avLst/>
        </a:prstGeom>
        <a:noFill/>
        <a:ln>
          <a:noFill/>
        </a:ln>
        <a:effectLst/>
      </dsp:spPr>
      <dsp:style>
        <a:lnRef idx="0">
          <a:scrgbClr r="0" g="0" b="0"/>
        </a:lnRef>
        <a:fillRef idx="0">
          <a:scrgbClr r="0" g="0" b="0"/>
        </a:fillRef>
        <a:effectRef idx="0">
          <a:scrgbClr r="0" g="0" b="0"/>
        </a:effectRef>
        <a:fontRef idx="minor"/>
      </dsp:style>
    </dsp:sp>
    <dsp:sp modelId="{F5BC34DF-FFED-407E-B635-31ACC9E60B31}">
      <dsp:nvSpPr>
        <dsp:cNvPr id="0" name=""/>
        <dsp:cNvSpPr/>
      </dsp:nvSpPr>
      <dsp:spPr>
        <a:xfrm>
          <a:off x="3616119" y="3489050"/>
          <a:ext cx="1090499" cy="763314"/>
        </a:xfrm>
        <a:prstGeom prst="roundRect">
          <a:avLst>
            <a:gd name="adj" fmla="val 16670"/>
          </a:avLst>
        </a:prstGeom>
        <a:solidFill>
          <a:schemeClr val="accent6">
            <a:lumMod val="60000"/>
            <a:lumOff val="4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Activism</a:t>
          </a:r>
        </a:p>
      </dsp:txBody>
      <dsp:txXfrm>
        <a:off x="3653388" y="3526319"/>
        <a:ext cx="1015961" cy="68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6C77B6E3-76F8-4BCF-B8F4-7A23A2A3223D}">
      <dsp:nvSpPr>
        <dsp:cNvPr id="0" name=""/>
        <dsp:cNvSpPr/>
      </dsp:nvSpPr>
      <dsp:spPr>
        <a:xfrm>
          <a:off x="7645375"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7D04B-6023-4EF1-B828-AA23480ADE45}">
      <dsp:nvSpPr>
        <dsp:cNvPr id="0" name=""/>
        <dsp:cNvSpPr/>
      </dsp:nvSpPr>
      <dsp:spPr>
        <a:xfrm>
          <a:off x="5134" y="354310"/>
          <a:ext cx="1591716" cy="63668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lvl="0" algn="ctr" defTabSz="1155700">
            <a:lnSpc>
              <a:spcPct val="90000"/>
            </a:lnSpc>
            <a:spcBef>
              <a:spcPct val="0"/>
            </a:spcBef>
            <a:spcAft>
              <a:spcPct val="35000"/>
            </a:spcAft>
          </a:pPr>
          <a:r>
            <a:rPr lang="en-US" sz="2600" kern="1200" dirty="0"/>
            <a:t>1770</a:t>
          </a:r>
        </a:p>
      </dsp:txBody>
      <dsp:txXfrm>
        <a:off x="5134" y="354310"/>
        <a:ext cx="1432545" cy="636686"/>
      </dsp:txXfrm>
    </dsp:sp>
    <dsp:sp modelId="{993BE470-6495-4397-8DF6-5057F7B185A4}">
      <dsp:nvSpPr>
        <dsp:cNvPr id="0" name=""/>
        <dsp:cNvSpPr/>
      </dsp:nvSpPr>
      <dsp:spPr>
        <a:xfrm>
          <a:off x="127850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1800s</a:t>
          </a:r>
        </a:p>
      </dsp:txBody>
      <dsp:txXfrm>
        <a:off x="1596851" y="354310"/>
        <a:ext cx="955030" cy="636686"/>
      </dsp:txXfrm>
    </dsp:sp>
    <dsp:sp modelId="{194BD273-4DD3-4236-A9D1-35C148BCDC2A}">
      <dsp:nvSpPr>
        <dsp:cNvPr id="0" name=""/>
        <dsp:cNvSpPr/>
      </dsp:nvSpPr>
      <dsp:spPr>
        <a:xfrm>
          <a:off x="255188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1954</a:t>
          </a:r>
        </a:p>
      </dsp:txBody>
      <dsp:txXfrm>
        <a:off x="2870224" y="354310"/>
        <a:ext cx="955030" cy="636686"/>
      </dsp:txXfrm>
    </dsp:sp>
    <dsp:sp modelId="{80AE328B-7EDA-4D96-974F-712E7B0CA69D}">
      <dsp:nvSpPr>
        <dsp:cNvPr id="0" name=""/>
        <dsp:cNvSpPr/>
      </dsp:nvSpPr>
      <dsp:spPr>
        <a:xfrm>
          <a:off x="3825254"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1966</a:t>
          </a:r>
        </a:p>
      </dsp:txBody>
      <dsp:txXfrm>
        <a:off x="4143597" y="354310"/>
        <a:ext cx="955030" cy="636686"/>
      </dsp:txXfrm>
    </dsp:sp>
    <dsp:sp modelId="{78ACB01A-79B0-41FE-8CE1-0334007191A9}">
      <dsp:nvSpPr>
        <dsp:cNvPr id="0" name=""/>
        <dsp:cNvSpPr/>
      </dsp:nvSpPr>
      <dsp:spPr>
        <a:xfrm>
          <a:off x="5098628"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1976</a:t>
          </a:r>
        </a:p>
      </dsp:txBody>
      <dsp:txXfrm>
        <a:off x="5416971" y="354310"/>
        <a:ext cx="955030" cy="636686"/>
      </dsp:txXfrm>
    </dsp:sp>
    <dsp:sp modelId="{E442B794-2B52-4FAF-9F54-AECFC920D05C}">
      <dsp:nvSpPr>
        <dsp:cNvPr id="0" name=""/>
        <dsp:cNvSpPr/>
      </dsp:nvSpPr>
      <dsp:spPr>
        <a:xfrm>
          <a:off x="6372001"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1991</a:t>
          </a:r>
        </a:p>
      </dsp:txBody>
      <dsp:txXfrm>
        <a:off x="6690344" y="354310"/>
        <a:ext cx="955030" cy="636686"/>
      </dsp:txXfrm>
    </dsp:sp>
    <dsp:sp modelId="{083D9232-5244-4DE3-8B4F-8FF6559AD900}">
      <dsp:nvSpPr>
        <dsp:cNvPr id="0" name=""/>
        <dsp:cNvSpPr/>
      </dsp:nvSpPr>
      <dsp:spPr>
        <a:xfrm>
          <a:off x="7645375" y="354310"/>
          <a:ext cx="1591716" cy="63668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2000</a:t>
          </a:r>
        </a:p>
      </dsp:txBody>
      <dsp:txXfrm>
        <a:off x="7963718" y="354310"/>
        <a:ext cx="955030" cy="636686"/>
      </dsp:txXfrm>
    </dsp:sp>
    <dsp:sp modelId="{92FC4E95-EE62-4E53-ADC4-85DAD5A0F844}">
      <dsp:nvSpPr>
        <dsp:cNvPr id="0" name=""/>
        <dsp:cNvSpPr/>
      </dsp:nvSpPr>
      <dsp:spPr>
        <a:xfrm>
          <a:off x="8918748" y="354310"/>
          <a:ext cx="1591716" cy="636686"/>
        </a:xfrm>
        <a:prstGeom prst="chevron">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lvl="0" algn="ctr" defTabSz="1155700">
            <a:lnSpc>
              <a:spcPct val="90000"/>
            </a:lnSpc>
            <a:spcBef>
              <a:spcPct val="0"/>
            </a:spcBef>
            <a:spcAft>
              <a:spcPct val="35000"/>
            </a:spcAft>
          </a:pPr>
          <a:r>
            <a:rPr lang="en-US" sz="2600" kern="1200" dirty="0"/>
            <a:t>2024</a:t>
          </a:r>
        </a:p>
      </dsp:txBody>
      <dsp:txXfrm>
        <a:off x="9237091" y="354310"/>
        <a:ext cx="955030" cy="63668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2A247-C09C-4797-AB92-8440BB2D52CE}" type="datetimeFigureOut">
              <a:rPr lang="en-US" smtClean="0"/>
              <a:t>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5198D-57E3-4ADF-8FAD-A14440CD6B72}" type="slidenum">
              <a:rPr lang="en-US" smtClean="0"/>
              <a:t>‹#›</a:t>
            </a:fld>
            <a:endParaRPr lang="en-US"/>
          </a:p>
        </p:txBody>
      </p:sp>
    </p:spTree>
    <p:extLst>
      <p:ext uri="{BB962C8B-B14F-4D97-AF65-F5344CB8AC3E}">
        <p14:creationId xmlns:p14="http://schemas.microsoft.com/office/powerpoint/2010/main" val="153442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10"/>
          </p:nvPr>
        </p:nvSpPr>
        <p:spPr/>
        <p:txBody>
          <a:bodyPr/>
          <a:lstStyle/>
          <a:p>
            <a:fld id="{84D5198D-57E3-4ADF-8FAD-A14440CD6B72}" type="slidenum">
              <a:rPr lang="en-US" smtClean="0"/>
              <a:t>1</a:t>
            </a:fld>
            <a:endParaRPr lang="en-US"/>
          </a:p>
        </p:txBody>
      </p:sp>
    </p:spTree>
    <p:extLst>
      <p:ext uri="{BB962C8B-B14F-4D97-AF65-F5344CB8AC3E}">
        <p14:creationId xmlns:p14="http://schemas.microsoft.com/office/powerpoint/2010/main" val="407033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Mila</a:t>
            </a:r>
          </a:p>
          <a:p>
            <a:r>
              <a:rPr lang="en-US" dirty="0"/>
              <a:t>According to the Public Interest Law Center, </a:t>
            </a:r>
            <a:r>
              <a:rPr lang="en-US" sz="1200" dirty="0"/>
              <a:t>“In the early 1990s, Pennsylvania had the second worst rate of inclusion of students with disabilities in regular education classrooms in the country – and when students were included, it was often without real support.”  </a:t>
            </a:r>
          </a:p>
          <a:p>
            <a:endParaRPr lang="en-US" sz="1200" i="1" dirty="0"/>
          </a:p>
          <a:p>
            <a:r>
              <a:rPr lang="en-US" sz="900" i="0" dirty="0"/>
              <a:t>John would still likely be served in special education in the </a:t>
            </a:r>
            <a:r>
              <a:rPr lang="en-US" sz="900" dirty="0"/>
              <a:t>category of intellectual disability. </a:t>
            </a:r>
          </a:p>
          <a:p>
            <a:r>
              <a:rPr lang="en-US" sz="900" dirty="0"/>
              <a:t>He would have likely</a:t>
            </a:r>
            <a:r>
              <a:rPr lang="en-US" sz="900" baseline="0" dirty="0"/>
              <a:t> been</a:t>
            </a:r>
            <a:r>
              <a:rPr lang="en-US" sz="900" dirty="0"/>
              <a:t> served about 80% of his school day in special education. He might have</a:t>
            </a:r>
            <a:r>
              <a:rPr lang="en-US" sz="900" baseline="0" dirty="0"/>
              <a:t> been </a:t>
            </a:r>
            <a:r>
              <a:rPr lang="en-US" sz="900" dirty="0"/>
              <a:t>with non-disabled peers for lunch, physical education, art and music.</a:t>
            </a:r>
          </a:p>
          <a:p>
            <a:r>
              <a:rPr lang="en-US" sz="900" dirty="0"/>
              <a:t>ADHD is still undiagnosed in this timing. Jon’s struggles with self-regulation may have resulted in some discipline and history of a few suspensions.</a:t>
            </a:r>
          </a:p>
          <a:p>
            <a:endParaRPr lang="en-US" sz="900" dirty="0"/>
          </a:p>
          <a:p>
            <a:r>
              <a:rPr lang="en-US" sz="900" dirty="0"/>
              <a:t>Elizabeth would likely now have been eligible for special education in the category of specific learning disability.</a:t>
            </a:r>
          </a:p>
          <a:p>
            <a:r>
              <a:rPr lang="en-US" sz="900" dirty="0"/>
              <a:t>She would have encountered a less restrictive environment,  likely</a:t>
            </a:r>
            <a:r>
              <a:rPr lang="en-US" sz="900" baseline="0" dirty="0"/>
              <a:t> served about </a:t>
            </a:r>
            <a:r>
              <a:rPr lang="en-US" sz="900" dirty="0"/>
              <a:t>50% of the school day in special education for reading, writing, and social studies. She would then have been with her non-disabled peers for math, science, and more.</a:t>
            </a:r>
          </a:p>
          <a:p>
            <a:r>
              <a:rPr lang="en-US" sz="900" dirty="0"/>
              <a:t>Though her ADHD would</a:t>
            </a:r>
            <a:r>
              <a:rPr lang="en-US" sz="900" baseline="0" dirty="0"/>
              <a:t> also not yet have been diagnosed, because of her gender and culture, her struggles with self-regulation would have NOT resulted in suspensions, but instead in </a:t>
            </a:r>
            <a:r>
              <a:rPr lang="en-US" sz="900" dirty="0"/>
              <a:t>frequent in-class corrections, parent communications, and repeated directions for academics.</a:t>
            </a:r>
          </a:p>
          <a:p>
            <a:endParaRPr lang="en-US" sz="900" dirty="0"/>
          </a:p>
          <a:p>
            <a:endParaRPr lang="en-US" sz="900" dirty="0"/>
          </a:p>
          <a:p>
            <a:endParaRPr lang="en-US" sz="900" dirty="0"/>
          </a:p>
          <a:p>
            <a:endParaRPr lang="en-US" sz="900" i="0" dirty="0"/>
          </a:p>
        </p:txBody>
      </p:sp>
      <p:sp>
        <p:nvSpPr>
          <p:cNvPr id="4" name="Slide Number Placeholder 3"/>
          <p:cNvSpPr>
            <a:spLocks noGrp="1"/>
          </p:cNvSpPr>
          <p:nvPr>
            <p:ph type="sldNum" sz="quarter" idx="5"/>
          </p:nvPr>
        </p:nvSpPr>
        <p:spPr/>
        <p:txBody>
          <a:bodyPr/>
          <a:lstStyle/>
          <a:p>
            <a:fld id="{84D5198D-57E3-4ADF-8FAD-A14440CD6B72}" type="slidenum">
              <a:rPr lang="en-US" smtClean="0"/>
              <a:t>10</a:t>
            </a:fld>
            <a:endParaRPr lang="en-US"/>
          </a:p>
        </p:txBody>
      </p:sp>
    </p:spTree>
    <p:extLst>
      <p:ext uri="{BB962C8B-B14F-4D97-AF65-F5344CB8AC3E}">
        <p14:creationId xmlns:p14="http://schemas.microsoft.com/office/powerpoint/2010/main" val="2881992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z="1200" dirty="0"/>
              <a:t>The 1994 Gaskins case forced PA schools to practice inclusion, decreasing number of children with disabilities served primarily in special education, increasing percentage of time served with non-disabled peers. That case also required authentic supports for inclusion to work, including such practices as co-teaching.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imagine it’s the</a:t>
            </a:r>
            <a:r>
              <a:rPr lang="en-US" sz="1200" baseline="0" dirty="0"/>
              <a:t> year 2000, six years after the Gaskins case.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By this time, John would have been found eligible in two categories, specific learning disability for reading and in Other Health Impaired for his ADHD. </a:t>
            </a:r>
          </a:p>
          <a:p>
            <a:r>
              <a:rPr lang="en-US" dirty="0"/>
              <a:t>He might have been served about 40% of the school day in special education for reading interventions and behavior support.</a:t>
            </a:r>
          </a:p>
          <a:p>
            <a:r>
              <a:rPr lang="en-US" dirty="0"/>
              <a:t>He may have still experienced some discipline related to his ADHD, but no extended suspensions. Pennsylvania</a:t>
            </a:r>
            <a:r>
              <a:rPr lang="en-US" baseline="0" dirty="0"/>
              <a:t> is now being more careful with their discipline procedures involving children with disabilities, including a </a:t>
            </a:r>
            <a:r>
              <a:rPr lang="en-US" dirty="0"/>
              <a:t>stronger Manifestation Determination process.</a:t>
            </a:r>
          </a:p>
          <a:p>
            <a:endParaRPr lang="en-US" dirty="0"/>
          </a:p>
          <a:p>
            <a:r>
              <a:rPr lang="en-US" dirty="0"/>
              <a:t>While Elizabeth would also be found eligible in the same categories of specific learning disability and Other Health Impaired for her ADHD, her percentage of service would likely</a:t>
            </a:r>
            <a:r>
              <a:rPr lang="en-US" baseline="0" dirty="0"/>
              <a:t> have differed</a:t>
            </a:r>
            <a:r>
              <a:rPr lang="en-US" dirty="0"/>
              <a:t>.</a:t>
            </a:r>
          </a:p>
          <a:p>
            <a:r>
              <a:rPr lang="en-US" dirty="0"/>
              <a:t>In</a:t>
            </a:r>
            <a:r>
              <a:rPr lang="en-US" baseline="0" dirty="0"/>
              <a:t> a better funded public school, she may have been educated part of her day with a co-teaching model, meaning she could be served maybe around 20% of the school day in a </a:t>
            </a:r>
            <a:r>
              <a:rPr lang="en-US" dirty="0"/>
              <a:t>special education setting, and another 10 to 20%</a:t>
            </a:r>
            <a:r>
              <a:rPr lang="en-US" baseline="0" dirty="0"/>
              <a:t> of her school day in the regular education setting with co-teaching model for support. With co-teaching, she would have been </a:t>
            </a:r>
            <a:r>
              <a:rPr lang="en-US" dirty="0"/>
              <a:t>with non-disabled peers for most content.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84D5198D-57E3-4ADF-8FAD-A14440CD6B72}" type="slidenum">
              <a:rPr lang="en-US" smtClean="0"/>
              <a:t>11</a:t>
            </a:fld>
            <a:endParaRPr lang="en-US"/>
          </a:p>
        </p:txBody>
      </p:sp>
    </p:spTree>
    <p:extLst>
      <p:ext uri="{BB962C8B-B14F-4D97-AF65-F5344CB8AC3E}">
        <p14:creationId xmlns:p14="http://schemas.microsoft.com/office/powerpoint/2010/main" val="10639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Maddie</a:t>
            </a:r>
          </a:p>
          <a:p>
            <a:r>
              <a:rPr lang="en-US" dirty="0"/>
              <a:t>Special Education</a:t>
            </a:r>
            <a:r>
              <a:rPr lang="en-US" baseline="0" dirty="0"/>
              <a:t> has never been fully funded.</a:t>
            </a:r>
          </a:p>
          <a:p>
            <a:r>
              <a:rPr lang="en-US" baseline="0" dirty="0"/>
              <a:t>Compounding that problem, in PA, we currently have considerable discrepancies in funding of public schools, with most funding in each district coming from property taxes in the district neighborhoods</a:t>
            </a:r>
            <a:endParaRPr lang="en-US" dirty="0"/>
          </a:p>
          <a:p>
            <a:r>
              <a:rPr lang="en-US" sz="1200" b="1" dirty="0"/>
              <a:t>In 2016</a:t>
            </a:r>
            <a:r>
              <a:rPr lang="en-US" sz="1200" b="0" baseline="0" dirty="0"/>
              <a:t>, we saw the </a:t>
            </a:r>
            <a:r>
              <a:rPr lang="en-US" sz="1200" dirty="0"/>
              <a:t>PA </a:t>
            </a:r>
            <a:r>
              <a:rPr lang="en-US" sz="1200" b="1" dirty="0"/>
              <a:t>Fair Funding formula, </a:t>
            </a:r>
            <a:r>
              <a:rPr lang="en-US" sz="1200" dirty="0"/>
              <a:t>House Bill 1552 (</a:t>
            </a:r>
            <a:r>
              <a:rPr lang="en-US" sz="1200" b="1" dirty="0"/>
              <a:t>Act</a:t>
            </a:r>
            <a:r>
              <a:rPr lang="en-US" sz="1200" dirty="0"/>
              <a:t> 35 of 2016)</a:t>
            </a:r>
            <a:br>
              <a:rPr lang="en-US" sz="1200" dirty="0"/>
            </a:br>
            <a:r>
              <a:rPr lang="en-US" sz="1200" dirty="0"/>
              <a:t>In </a:t>
            </a:r>
            <a:r>
              <a:rPr lang="en-US" sz="1200" b="1" dirty="0"/>
              <a:t>2020,</a:t>
            </a:r>
            <a:r>
              <a:rPr lang="en-US" sz="1200" b="1" baseline="0" dirty="0"/>
              <a:t> </a:t>
            </a:r>
            <a:r>
              <a:rPr lang="en-US" sz="1200" b="0" baseline="0" dirty="0"/>
              <a:t>the pandemic revealed s</a:t>
            </a:r>
            <a:r>
              <a:rPr lang="en-US" sz="1200" b="0" dirty="0"/>
              <a:t>ignificant </a:t>
            </a:r>
            <a:r>
              <a:rPr lang="en-US" sz="1200" b="1" dirty="0"/>
              <a:t>differences in access to reliable home internet</a:t>
            </a:r>
            <a:r>
              <a:rPr lang="en-US" sz="1200" dirty="0"/>
              <a:t/>
            </a:r>
            <a:br>
              <a:rPr lang="en-US" sz="1200" dirty="0"/>
            </a:br>
            <a:r>
              <a:rPr lang="en-US" sz="1200" dirty="0"/>
              <a:t>In </a:t>
            </a:r>
            <a:r>
              <a:rPr lang="en-US" sz="1200" b="1" dirty="0"/>
              <a:t>2023</a:t>
            </a:r>
            <a:r>
              <a:rPr lang="en-US" sz="1200" dirty="0"/>
              <a:t>– a PA Commonwealth court ruled that </a:t>
            </a:r>
            <a:r>
              <a:rPr lang="en-US" sz="1200" b="1" dirty="0"/>
              <a:t>PA’s distribution of school funds was unconstitutional</a:t>
            </a:r>
            <a:r>
              <a:rPr lang="en-US" sz="1200" dirty="0"/>
              <a:t>, requiring</a:t>
            </a:r>
            <a:r>
              <a:rPr lang="en-US" sz="1200" baseline="0" dirty="0"/>
              <a:t> a</a:t>
            </a:r>
            <a:r>
              <a:rPr lang="en-US" sz="1200" dirty="0"/>
              <a:t> report and action, but there was no required timeline or consequences for delayed action.</a:t>
            </a:r>
            <a:br>
              <a:rPr lang="en-US" sz="1200" dirty="0"/>
            </a:br>
            <a:r>
              <a:rPr lang="en-US" sz="1200" dirty="0"/>
              <a:t>In </a:t>
            </a:r>
            <a:r>
              <a:rPr lang="en-US" sz="1200" b="1" dirty="0"/>
              <a:t>January</a:t>
            </a:r>
            <a:r>
              <a:rPr lang="en-US" sz="1200" dirty="0"/>
              <a:t> </a:t>
            </a:r>
            <a:r>
              <a:rPr lang="en-US" sz="1200" b="1" dirty="0"/>
              <a:t>2024– </a:t>
            </a:r>
            <a:r>
              <a:rPr lang="en-US" sz="1200" b="0" dirty="0"/>
              <a:t>the </a:t>
            </a:r>
            <a:r>
              <a:rPr lang="en-US" sz="1200" dirty="0"/>
              <a:t>Basic Education Funding Commission adopted a </a:t>
            </a:r>
            <a:r>
              <a:rPr lang="en-US" sz="1200" b="1" dirty="0"/>
              <a:t>recommended blueprint </a:t>
            </a:r>
            <a:r>
              <a:rPr lang="en-US" sz="1200" dirty="0"/>
              <a:t>for PA school funding, but that still needs to progress through PA’s House and Senate for approval.</a:t>
            </a:r>
          </a:p>
          <a:p>
            <a:endParaRPr lang="en-US" sz="1200" dirty="0"/>
          </a:p>
          <a:p>
            <a:pPr>
              <a:lnSpc>
                <a:spcPct val="100000"/>
              </a:lnSpc>
              <a:spcBef>
                <a:spcPts val="600"/>
              </a:spcBef>
            </a:pPr>
            <a:r>
              <a:rPr lang="en-US" dirty="0"/>
              <a:t>Economic and racial segregation of neighborhoods continues.</a:t>
            </a:r>
          </a:p>
          <a:p>
            <a:pPr>
              <a:lnSpc>
                <a:spcPct val="100000"/>
              </a:lnSpc>
              <a:spcBef>
                <a:spcPts val="600"/>
              </a:spcBef>
            </a:pPr>
            <a:r>
              <a:rPr lang="en-US" dirty="0"/>
              <a:t>Since most of school district budgets are funded by property taxes, until that is addressed, students will experience education</a:t>
            </a:r>
            <a:r>
              <a:rPr lang="en-US" baseline="0" dirty="0"/>
              <a:t> differently according to their neighborhood. </a:t>
            </a:r>
            <a:endParaRPr lang="en-US" dirty="0"/>
          </a:p>
          <a:p>
            <a:pPr>
              <a:lnSpc>
                <a:spcPct val="100000"/>
              </a:lnSpc>
              <a:spcBef>
                <a:spcPts val="600"/>
              </a:spcBef>
            </a:pPr>
            <a:r>
              <a:rPr lang="en-US" dirty="0"/>
              <a:t>The Fair Funding Plan proposes to better share the wealth with economically disadvantaged school districts and schools.</a:t>
            </a:r>
          </a:p>
          <a:p>
            <a:r>
              <a:rPr lang="en-US" sz="1200" dirty="0"/>
              <a:t/>
            </a:r>
            <a:br>
              <a:rPr lang="en-US" sz="1200" dirty="0"/>
            </a:br>
            <a:r>
              <a:rPr lang="en-US" sz="1200" dirty="0"/>
              <a:t>MEANWHILE</a:t>
            </a:r>
            <a:endParaRPr lang="en-US" dirty="0"/>
          </a:p>
          <a:p>
            <a:r>
              <a:rPr lang="en-US" dirty="0"/>
              <a:t>The population of John’s neighborhood has about 90% students of color.</a:t>
            </a:r>
          </a:p>
          <a:p>
            <a:r>
              <a:rPr lang="en-US" dirty="0"/>
              <a:t>About 80% of students receive free and reduced lunches.</a:t>
            </a:r>
          </a:p>
          <a:p>
            <a:r>
              <a:rPr lang="en-US" dirty="0"/>
              <a:t>John has an IEP for a learning disability and ADHD, and is receiving special education interventions 30% of the day specifically for reading and self-regulation.</a:t>
            </a:r>
          </a:p>
          <a:p>
            <a:endParaRPr lang="en-US" dirty="0"/>
          </a:p>
          <a:p>
            <a:r>
              <a:rPr lang="en-US" dirty="0"/>
              <a:t>The population of Elizabeth’s neighborhood has about 30% students of color.</a:t>
            </a:r>
          </a:p>
          <a:p>
            <a:r>
              <a:rPr lang="en-US" dirty="0"/>
              <a:t>About 40% of students receive free and reduced lunches.</a:t>
            </a:r>
          </a:p>
          <a:p>
            <a:r>
              <a:rPr lang="en-US" dirty="0"/>
              <a:t>Elizabeth has an IEP for a learning disability and ADHD, and is receiving special education interventions in the special education setting 10% of the day and co-teaching support in the regular education setting 20% more of the day.</a:t>
            </a:r>
          </a:p>
          <a:p>
            <a:endParaRPr lang="en-US" dirty="0"/>
          </a:p>
          <a:p>
            <a:r>
              <a:rPr lang="en-US" dirty="0"/>
              <a:t>Disparities in special education continue by gender and especially by</a:t>
            </a:r>
            <a:r>
              <a:rPr lang="en-US" baseline="0" dirty="0"/>
              <a:t> race.</a:t>
            </a:r>
          </a:p>
          <a:p>
            <a:r>
              <a:rPr lang="en-US" baseline="0" dirty="0"/>
              <a:t>That leads us to invite you to IMAGINE with us, something better for the future of special education in PA.</a:t>
            </a:r>
            <a:endParaRPr lang="en-US" dirty="0"/>
          </a:p>
          <a:p>
            <a:endParaRPr lang="en-US" dirty="0"/>
          </a:p>
        </p:txBody>
      </p:sp>
      <p:sp>
        <p:nvSpPr>
          <p:cNvPr id="4" name="Slide Number Placeholder 3"/>
          <p:cNvSpPr>
            <a:spLocks noGrp="1"/>
          </p:cNvSpPr>
          <p:nvPr>
            <p:ph type="sldNum" sz="quarter" idx="5"/>
          </p:nvPr>
        </p:nvSpPr>
        <p:spPr/>
        <p:txBody>
          <a:bodyPr/>
          <a:lstStyle/>
          <a:p>
            <a:fld id="{84D5198D-57E3-4ADF-8FAD-A14440CD6B72}" type="slidenum">
              <a:rPr lang="en-US" smtClean="0"/>
              <a:t>12</a:t>
            </a:fld>
            <a:endParaRPr lang="en-US"/>
          </a:p>
        </p:txBody>
      </p:sp>
    </p:spTree>
    <p:extLst>
      <p:ext uri="{BB962C8B-B14F-4D97-AF65-F5344CB8AC3E}">
        <p14:creationId xmlns:p14="http://schemas.microsoft.com/office/powerpoint/2010/main" val="212620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r>
              <a:rPr lang="en-US" baseline="0" dirty="0"/>
              <a:t> explain this framework</a:t>
            </a:r>
            <a:endParaRPr lang="en-US" dirty="0"/>
          </a:p>
        </p:txBody>
      </p:sp>
      <p:sp>
        <p:nvSpPr>
          <p:cNvPr id="4" name="Slide Number Placeholder 3"/>
          <p:cNvSpPr>
            <a:spLocks noGrp="1"/>
          </p:cNvSpPr>
          <p:nvPr>
            <p:ph type="sldNum" sz="quarter" idx="10"/>
          </p:nvPr>
        </p:nvSpPr>
        <p:spPr/>
        <p:txBody>
          <a:bodyPr/>
          <a:lstStyle/>
          <a:p>
            <a:fld id="{84D5198D-57E3-4ADF-8FAD-A14440CD6B72}" type="slidenum">
              <a:rPr lang="en-US" smtClean="0"/>
              <a:t>13</a:t>
            </a:fld>
            <a:endParaRPr lang="en-US"/>
          </a:p>
        </p:txBody>
      </p:sp>
    </p:spTree>
    <p:extLst>
      <p:ext uri="{BB962C8B-B14F-4D97-AF65-F5344CB8AC3E}">
        <p14:creationId xmlns:p14="http://schemas.microsoft.com/office/powerpoint/2010/main" val="74830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Maddie </a:t>
            </a:r>
          </a:p>
          <a:p>
            <a:r>
              <a:rPr lang="en-US" dirty="0"/>
              <a:t>Invite folks to reflect on identity</a:t>
            </a:r>
          </a:p>
          <a:p>
            <a:r>
              <a:rPr lang="en-US" dirty="0"/>
              <a:t>Invite folks to think then share about diversity</a:t>
            </a:r>
          </a:p>
          <a:p>
            <a:r>
              <a:rPr lang="en-US" dirty="0"/>
              <a:t>– ALL supporting</a:t>
            </a:r>
          </a:p>
        </p:txBody>
      </p:sp>
      <p:sp>
        <p:nvSpPr>
          <p:cNvPr id="4" name="Slide Number Placeholder 3"/>
          <p:cNvSpPr>
            <a:spLocks noGrp="1"/>
          </p:cNvSpPr>
          <p:nvPr>
            <p:ph type="sldNum" sz="quarter" idx="5"/>
          </p:nvPr>
        </p:nvSpPr>
        <p:spPr/>
        <p:txBody>
          <a:bodyPr/>
          <a:lstStyle/>
          <a:p>
            <a:fld id="{84D5198D-57E3-4ADF-8FAD-A14440CD6B72}" type="slidenum">
              <a:rPr lang="en-US" smtClean="0"/>
              <a:t>14</a:t>
            </a:fld>
            <a:endParaRPr lang="en-US"/>
          </a:p>
        </p:txBody>
      </p:sp>
    </p:spTree>
    <p:extLst>
      <p:ext uri="{BB962C8B-B14F-4D97-AF65-F5344CB8AC3E}">
        <p14:creationId xmlns:p14="http://schemas.microsoft.com/office/powerpoint/2010/main" val="329865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prompting</a:t>
            </a:r>
          </a:p>
          <a:p>
            <a:r>
              <a:rPr lang="en-US" dirty="0"/>
              <a:t>All supporting</a:t>
            </a:r>
          </a:p>
        </p:txBody>
      </p:sp>
      <p:sp>
        <p:nvSpPr>
          <p:cNvPr id="4" name="Slide Number Placeholder 3"/>
          <p:cNvSpPr>
            <a:spLocks noGrp="1"/>
          </p:cNvSpPr>
          <p:nvPr>
            <p:ph type="sldNum" sz="quarter" idx="10"/>
          </p:nvPr>
        </p:nvSpPr>
        <p:spPr/>
        <p:txBody>
          <a:bodyPr/>
          <a:lstStyle/>
          <a:p>
            <a:fld id="{84D5198D-57E3-4ADF-8FAD-A14440CD6B72}" type="slidenum">
              <a:rPr lang="en-US" smtClean="0"/>
              <a:t>15</a:t>
            </a:fld>
            <a:endParaRPr lang="en-US"/>
          </a:p>
        </p:txBody>
      </p:sp>
    </p:spTree>
    <p:extLst>
      <p:ext uri="{BB962C8B-B14F-4D97-AF65-F5344CB8AC3E}">
        <p14:creationId xmlns:p14="http://schemas.microsoft.com/office/powerpoint/2010/main" val="194378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invite</a:t>
            </a:r>
            <a:r>
              <a:rPr lang="en-US" baseline="0" dirty="0"/>
              <a:t> groups to share with nearby groups.</a:t>
            </a:r>
          </a:p>
          <a:p>
            <a:r>
              <a:rPr lang="en-US" baseline="0" dirty="0"/>
              <a:t>Invite just a few to share out.</a:t>
            </a:r>
          </a:p>
          <a:p>
            <a:r>
              <a:rPr lang="en-US" baseline="0"/>
              <a:t>Thank participants</a:t>
            </a:r>
            <a:endParaRPr lang="en-US" dirty="0"/>
          </a:p>
        </p:txBody>
      </p:sp>
      <p:sp>
        <p:nvSpPr>
          <p:cNvPr id="4" name="Slide Number Placeholder 3"/>
          <p:cNvSpPr>
            <a:spLocks noGrp="1"/>
          </p:cNvSpPr>
          <p:nvPr>
            <p:ph type="sldNum" sz="quarter" idx="10"/>
          </p:nvPr>
        </p:nvSpPr>
        <p:spPr/>
        <p:txBody>
          <a:bodyPr/>
          <a:lstStyle/>
          <a:p>
            <a:fld id="{84D5198D-57E3-4ADF-8FAD-A14440CD6B72}" type="slidenum">
              <a:rPr lang="en-US" smtClean="0"/>
              <a:t>16</a:t>
            </a:fld>
            <a:endParaRPr lang="en-US"/>
          </a:p>
        </p:txBody>
      </p:sp>
    </p:spTree>
    <p:extLst>
      <p:ext uri="{BB962C8B-B14F-4D97-AF65-F5344CB8AC3E}">
        <p14:creationId xmlns:p14="http://schemas.microsoft.com/office/powerpoint/2010/main" val="203079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10"/>
          </p:nvPr>
        </p:nvSpPr>
        <p:spPr/>
        <p:txBody>
          <a:bodyPr/>
          <a:lstStyle/>
          <a:p>
            <a:fld id="{84D5198D-57E3-4ADF-8FAD-A14440CD6B72}" type="slidenum">
              <a:rPr lang="en-US" smtClean="0"/>
              <a:t>2</a:t>
            </a:fld>
            <a:endParaRPr lang="en-US"/>
          </a:p>
        </p:txBody>
      </p:sp>
    </p:spTree>
    <p:extLst>
      <p:ext uri="{BB962C8B-B14F-4D97-AF65-F5344CB8AC3E}">
        <p14:creationId xmlns:p14="http://schemas.microsoft.com/office/powerpoint/2010/main" val="65814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10"/>
          </p:nvPr>
        </p:nvSpPr>
        <p:spPr/>
        <p:txBody>
          <a:bodyPr/>
          <a:lstStyle/>
          <a:p>
            <a:fld id="{84D5198D-57E3-4ADF-8FAD-A14440CD6B72}" type="slidenum">
              <a:rPr lang="en-US" smtClean="0"/>
              <a:t>3</a:t>
            </a:fld>
            <a:endParaRPr lang="en-US"/>
          </a:p>
        </p:txBody>
      </p:sp>
    </p:spTree>
    <p:extLst>
      <p:ext uri="{BB962C8B-B14F-4D97-AF65-F5344CB8AC3E}">
        <p14:creationId xmlns:p14="http://schemas.microsoft.com/office/powerpoint/2010/main" val="232743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10"/>
          </p:nvPr>
        </p:nvSpPr>
        <p:spPr/>
        <p:txBody>
          <a:bodyPr/>
          <a:lstStyle/>
          <a:p>
            <a:fld id="{84D5198D-57E3-4ADF-8FAD-A14440CD6B72}" type="slidenum">
              <a:rPr lang="en-US" smtClean="0"/>
              <a:t>4</a:t>
            </a:fld>
            <a:endParaRPr lang="en-US"/>
          </a:p>
        </p:txBody>
      </p:sp>
    </p:spTree>
    <p:extLst>
      <p:ext uri="{BB962C8B-B14F-4D97-AF65-F5344CB8AC3E}">
        <p14:creationId xmlns:p14="http://schemas.microsoft.com/office/powerpoint/2010/main" val="295050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p>
          <a:p>
            <a:r>
              <a:rPr lang="en-US" dirty="0"/>
              <a:t>Industrialization included extensive timber harvesting, iron production, water power.</a:t>
            </a:r>
          </a:p>
          <a:p>
            <a:r>
              <a:rPr lang="en-US" dirty="0"/>
              <a:t>Families who were black working at the Iron Forge may have been indentured workers, or were at least experiencing financial limitations. Multiple generations usually shared one very small tenant house.</a:t>
            </a:r>
          </a:p>
          <a:p>
            <a:endParaRPr lang="en-US" dirty="0"/>
          </a:p>
          <a:p>
            <a:r>
              <a:rPr lang="en-US" dirty="0"/>
              <a:t>John might have lived in a tenant house. </a:t>
            </a:r>
          </a:p>
          <a:p>
            <a:r>
              <a:rPr lang="en-US" dirty="0"/>
              <a:t>Tenant houses were located in an area close to the iron forge, typically downwind of the forge.</a:t>
            </a:r>
          </a:p>
          <a:p>
            <a:r>
              <a:rPr lang="en-US" dirty="0"/>
              <a:t>Children of tenants did not typically attend school, and might join adults in iron forge work by John’s age of ten. The work was very labor intensive. </a:t>
            </a:r>
          </a:p>
          <a:p>
            <a:r>
              <a:rPr lang="en-US" dirty="0"/>
              <a:t>Elizabeth might have lived in the Iron Master’s house or in the town.</a:t>
            </a:r>
          </a:p>
          <a:p>
            <a:r>
              <a:rPr lang="en-US" dirty="0"/>
              <a:t>Homes in the town were located in the area typically upwind of the forge.</a:t>
            </a:r>
          </a:p>
          <a:p>
            <a:r>
              <a:rPr lang="en-US" dirty="0"/>
              <a:t>Girls would typically attend schools run by a local church or minister, or receive private tutoring. By Elizabeth’s age of ten, she might not be continuing in school due to her academic struggles. Her training would likely have shifted to homemaking skills, or home industry.</a:t>
            </a:r>
          </a:p>
          <a:p>
            <a:endParaRPr lang="en-US" dirty="0"/>
          </a:p>
          <a:p>
            <a:endParaRPr lang="en-US" dirty="0"/>
          </a:p>
        </p:txBody>
      </p:sp>
      <p:sp>
        <p:nvSpPr>
          <p:cNvPr id="4" name="Slide Number Placeholder 3"/>
          <p:cNvSpPr>
            <a:spLocks noGrp="1"/>
          </p:cNvSpPr>
          <p:nvPr>
            <p:ph type="sldNum" sz="quarter" idx="5"/>
          </p:nvPr>
        </p:nvSpPr>
        <p:spPr/>
        <p:txBody>
          <a:bodyPr/>
          <a:lstStyle/>
          <a:p>
            <a:fld id="{84D5198D-57E3-4ADF-8FAD-A14440CD6B72}" type="slidenum">
              <a:rPr lang="en-US" smtClean="0"/>
              <a:t>5</a:t>
            </a:fld>
            <a:endParaRPr lang="en-US"/>
          </a:p>
        </p:txBody>
      </p:sp>
    </p:spTree>
    <p:extLst>
      <p:ext uri="{BB962C8B-B14F-4D97-AF65-F5344CB8AC3E}">
        <p14:creationId xmlns:p14="http://schemas.microsoft.com/office/powerpoint/2010/main" val="72417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p>
          <a:p>
            <a:r>
              <a:rPr lang="en-US" dirty="0"/>
              <a:t>In the 1800s, public education as a public good to educate America’s next generation of citizens became an important crusade. The state government, along with Thaddeus Stevens, pushed for tax-supported public schools within each county.  In most counties, there were local school houses for boys and girls and one school house available in each county for African Americans. Teachers were not formally or well trained. Teachers were under no obligation to educate those with intellectual disabilities or ADHD.  There were some schools around the state for those with physical impairments like schools for the blind or deaf, but these were rare and typically were racially limited to white children.</a:t>
            </a:r>
          </a:p>
          <a:p>
            <a:endParaRPr lang="en-US" dirty="0"/>
          </a:p>
          <a:p>
            <a:r>
              <a:rPr lang="en-US" dirty="0"/>
              <a:t>John may have gone to a public school house for African American children, but it likely would have been inconvenient to his rural location and the teachers would likely have been frustrated with his abilities. He would have had more success working and contributing to his family’s income. </a:t>
            </a:r>
          </a:p>
          <a:p>
            <a:endParaRPr lang="en-US" dirty="0"/>
          </a:p>
          <a:p>
            <a:r>
              <a:rPr lang="en-US" dirty="0"/>
              <a:t>Elizabeth would have had the local option to attend school for as much or as long as she would have liked. There were strict expectations to pass into the next grade, and if they weren’t met, Elizabeth would have remained in the same grade. </a:t>
            </a:r>
          </a:p>
          <a:p>
            <a:endParaRPr lang="en-US" dirty="0"/>
          </a:p>
          <a:p>
            <a:r>
              <a:rPr lang="en-US" dirty="0"/>
              <a:t>Schools were legally desegregated in PA in 1881 through a court case, but we know racial segregation in elementary school continued in nearby Carlisle until 1948. Separate and unequal educations persisted for students.  </a:t>
            </a:r>
          </a:p>
          <a:p>
            <a:endParaRPr lang="en-US" dirty="0"/>
          </a:p>
          <a:p>
            <a:r>
              <a:rPr lang="en-US" dirty="0"/>
              <a:t>Industry was changing in PA throughout the century. Less emphasis on agriculture and more on transportation or factory production.  John’s parents may have moved to find work in railroads, factories, or public utilities companies. </a:t>
            </a:r>
          </a:p>
        </p:txBody>
      </p:sp>
      <p:sp>
        <p:nvSpPr>
          <p:cNvPr id="4" name="Slide Number Placeholder 3"/>
          <p:cNvSpPr>
            <a:spLocks noGrp="1"/>
          </p:cNvSpPr>
          <p:nvPr>
            <p:ph type="sldNum" sz="quarter" idx="5"/>
          </p:nvPr>
        </p:nvSpPr>
        <p:spPr/>
        <p:txBody>
          <a:bodyPr/>
          <a:lstStyle/>
          <a:p>
            <a:fld id="{84D5198D-57E3-4ADF-8FAD-A14440CD6B72}" type="slidenum">
              <a:rPr lang="en-US" smtClean="0"/>
              <a:t>6</a:t>
            </a:fld>
            <a:endParaRPr lang="en-US"/>
          </a:p>
        </p:txBody>
      </p:sp>
    </p:spTree>
    <p:extLst>
      <p:ext uri="{BB962C8B-B14F-4D97-AF65-F5344CB8AC3E}">
        <p14:creationId xmlns:p14="http://schemas.microsoft.com/office/powerpoint/2010/main" val="370521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Mimi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1954,</a:t>
            </a:r>
            <a:r>
              <a:rPr lang="en-US" sz="1200" b="1" dirty="0"/>
              <a:t>– Brown v. Board of Education</a:t>
            </a:r>
            <a:r>
              <a:rPr lang="en-US" sz="1200" dirty="0"/>
              <a:t>– the Supreme Court ruled that Kansas laws that separated schools by race were unconstitutional, and that all children had right to learn without prejudice. This</a:t>
            </a:r>
            <a:r>
              <a:rPr lang="en-US" sz="1200" baseline="0" dirty="0"/>
              <a:t> applied federally, but s</a:t>
            </a:r>
            <a:r>
              <a:rPr lang="en-US" sz="1200" dirty="0"/>
              <a:t>tate and local responses varied from action to inaction to open resistance.</a:t>
            </a:r>
          </a:p>
          <a:p>
            <a:r>
              <a:rPr lang="en-US" sz="1200" dirty="0"/>
              <a:t>In 1954, John</a:t>
            </a:r>
            <a:r>
              <a:rPr lang="en-US" sz="1200" baseline="0" dirty="0"/>
              <a:t> </a:t>
            </a:r>
            <a:r>
              <a:rPr lang="en-US" dirty="0"/>
              <a:t>would have attended a school for children who are black.</a:t>
            </a:r>
          </a:p>
          <a:p>
            <a:r>
              <a:rPr lang="en-US" dirty="0"/>
              <a:t>Most of the teachers at his school may not have been certified, though some would be.</a:t>
            </a:r>
          </a:p>
          <a:p>
            <a:r>
              <a:rPr lang="en-US" dirty="0"/>
              <a:t>He was not likely identified as having a disability, but would instead have been considered a “slow learner”.</a:t>
            </a:r>
          </a:p>
          <a:p>
            <a:r>
              <a:rPr lang="en-US" dirty="0"/>
              <a:t>His school was imagining the realities of the process of integration.</a:t>
            </a:r>
          </a:p>
          <a:p>
            <a:endParaRPr lang="en-US" dirty="0"/>
          </a:p>
          <a:p>
            <a:r>
              <a:rPr lang="en-US" dirty="0"/>
              <a:t>Meanwhile, Elizabeth would have been attending a school for children who were white.</a:t>
            </a:r>
          </a:p>
          <a:p>
            <a:r>
              <a:rPr lang="en-US" dirty="0"/>
              <a:t>Her teachers were all certified elementary teachers.</a:t>
            </a:r>
          </a:p>
          <a:p>
            <a:r>
              <a:rPr lang="en-US" dirty="0"/>
              <a:t>She too would not have been identified as having a disability, and would also have been considered a “slow learner”.</a:t>
            </a:r>
          </a:p>
          <a:p>
            <a:r>
              <a:rPr lang="en-US" dirty="0"/>
              <a:t>Her school would</a:t>
            </a:r>
            <a:r>
              <a:rPr lang="en-US" baseline="0" dirty="0"/>
              <a:t> likely have been </a:t>
            </a:r>
            <a:r>
              <a:rPr lang="en-US" dirty="0"/>
              <a:t>considering how to resist the process of integration.</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84D5198D-57E3-4ADF-8FAD-A14440CD6B72}" type="slidenum">
              <a:rPr lang="en-US" smtClean="0"/>
              <a:t>7</a:t>
            </a:fld>
            <a:endParaRPr lang="en-US"/>
          </a:p>
        </p:txBody>
      </p:sp>
    </p:spTree>
    <p:extLst>
      <p:ext uri="{BB962C8B-B14F-4D97-AF65-F5344CB8AC3E}">
        <p14:creationId xmlns:p14="http://schemas.microsoft.com/office/powerpoint/2010/main" val="413996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Mimi</a:t>
            </a:r>
          </a:p>
          <a:p>
            <a:r>
              <a:rPr lang="en-US" dirty="0"/>
              <a:t>Educational Regulations</a:t>
            </a:r>
            <a:r>
              <a:rPr lang="en-US" baseline="0" dirty="0"/>
              <a:t> caught up with Brown V. Board of Education with the passage of Federal Education legislation of the </a:t>
            </a:r>
            <a:r>
              <a:rPr lang="en-US" dirty="0" err="1"/>
              <a:t>The</a:t>
            </a:r>
            <a:r>
              <a:rPr lang="en-US" dirty="0"/>
              <a:t> Elementary</a:t>
            </a:r>
            <a:r>
              <a:rPr lang="en-US" baseline="0" dirty="0"/>
              <a:t> and Secondary Education Act in 1965. </a:t>
            </a:r>
          </a:p>
          <a:p>
            <a:r>
              <a:rPr lang="en-US" baseline="0" dirty="0"/>
              <a:t>As schools became integrated, a new practice has become the norm, leveling within grades. In secondary grades, courses might be designated college prep or honors. At elementary grades, such leveling typically looked like classes being labeled as 4A, 4B, 4C, etc. The most experienced and talented teachers were typically assigned to A levels, and children were assigned subjectively.</a:t>
            </a:r>
            <a:endParaRPr lang="en-US" dirty="0"/>
          </a:p>
          <a:p>
            <a:endParaRPr lang="en-US" dirty="0"/>
          </a:p>
          <a:p>
            <a:r>
              <a:rPr lang="en-US" dirty="0"/>
              <a:t>By 1966, then, John would likely have been</a:t>
            </a:r>
            <a:r>
              <a:rPr lang="en-US" baseline="0" dirty="0"/>
              <a:t> </a:t>
            </a:r>
            <a:r>
              <a:rPr lang="en-US" dirty="0"/>
              <a:t>attending the same school as Elizabeth.</a:t>
            </a:r>
          </a:p>
          <a:p>
            <a:r>
              <a:rPr lang="en-US" dirty="0"/>
              <a:t>John would not</a:t>
            </a:r>
            <a:r>
              <a:rPr lang="en-US" baseline="0" dirty="0"/>
              <a:t> yet have been </a:t>
            </a:r>
            <a:r>
              <a:rPr lang="en-US" dirty="0"/>
              <a:t>identified as having a disability, still considered a “slow learner”.</a:t>
            </a:r>
          </a:p>
          <a:p>
            <a:r>
              <a:rPr lang="en-US" dirty="0"/>
              <a:t>He would likely</a:t>
            </a:r>
            <a:r>
              <a:rPr lang="en-US" baseline="0" dirty="0"/>
              <a:t> have been </a:t>
            </a:r>
            <a:r>
              <a:rPr lang="en-US" dirty="0"/>
              <a:t>served in the C group for his grade</a:t>
            </a:r>
            <a:r>
              <a:rPr lang="en-US" baseline="0" dirty="0"/>
              <a:t> with m</a:t>
            </a:r>
            <a:r>
              <a:rPr lang="en-US" dirty="0"/>
              <a:t>ost others in the C group also black children,</a:t>
            </a:r>
            <a:r>
              <a:rPr lang="en-US" baseline="0" dirty="0"/>
              <a:t> and with the least qualified teacher.</a:t>
            </a:r>
            <a:endParaRPr lang="en-US" dirty="0"/>
          </a:p>
          <a:p>
            <a:endParaRPr lang="en-US" dirty="0"/>
          </a:p>
          <a:p>
            <a:r>
              <a:rPr lang="en-US" dirty="0"/>
              <a:t>While Elizabeth would</a:t>
            </a:r>
            <a:r>
              <a:rPr lang="en-US" baseline="0" dirty="0"/>
              <a:t> be </a:t>
            </a:r>
            <a:r>
              <a:rPr lang="en-US" dirty="0"/>
              <a:t>attending the same school as John, her</a:t>
            </a:r>
            <a:r>
              <a:rPr lang="en-US" baseline="0" dirty="0"/>
              <a:t> experience was likely quite different</a:t>
            </a:r>
            <a:r>
              <a:rPr lang="en-US" dirty="0"/>
              <a:t>.</a:t>
            </a:r>
          </a:p>
          <a:p>
            <a:r>
              <a:rPr lang="en-US" dirty="0"/>
              <a:t>Elizabeth is also not yet served in any way for a learning</a:t>
            </a:r>
            <a:r>
              <a:rPr lang="en-US" baseline="0" dirty="0"/>
              <a:t> disability, but her parents might be learning about this new term.</a:t>
            </a:r>
            <a:endParaRPr lang="en-US" dirty="0"/>
          </a:p>
          <a:p>
            <a:r>
              <a:rPr lang="en-US" dirty="0"/>
              <a:t>Because of the</a:t>
            </a:r>
            <a:r>
              <a:rPr lang="en-US" baseline="0" dirty="0"/>
              <a:t> subjective system of leveling, </a:t>
            </a:r>
            <a:r>
              <a:rPr lang="en-US" dirty="0"/>
              <a:t>Elizabeth would likely have been served in the B group for her grade. Most others in the B group are also white children.</a:t>
            </a:r>
          </a:p>
          <a:p>
            <a:endParaRPr lang="en-US" dirty="0"/>
          </a:p>
          <a:p>
            <a:endParaRPr lang="en-US" dirty="0"/>
          </a:p>
        </p:txBody>
      </p:sp>
      <p:sp>
        <p:nvSpPr>
          <p:cNvPr id="4" name="Slide Number Placeholder 3"/>
          <p:cNvSpPr>
            <a:spLocks noGrp="1"/>
          </p:cNvSpPr>
          <p:nvPr>
            <p:ph type="sldNum" sz="quarter" idx="5"/>
          </p:nvPr>
        </p:nvSpPr>
        <p:spPr/>
        <p:txBody>
          <a:bodyPr/>
          <a:lstStyle/>
          <a:p>
            <a:fld id="{84D5198D-57E3-4ADF-8FAD-A14440CD6B72}" type="slidenum">
              <a:rPr lang="en-US" smtClean="0"/>
              <a:t>8</a:t>
            </a:fld>
            <a:endParaRPr lang="en-US"/>
          </a:p>
        </p:txBody>
      </p:sp>
    </p:spTree>
    <p:extLst>
      <p:ext uri="{BB962C8B-B14F-4D97-AF65-F5344CB8AC3E}">
        <p14:creationId xmlns:p14="http://schemas.microsoft.com/office/powerpoint/2010/main" val="160965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00000"/>
              </a:lnSpc>
              <a:spcBef>
                <a:spcPts val="600"/>
              </a:spcBef>
              <a:buNone/>
            </a:pPr>
            <a:r>
              <a:rPr lang="en-US" dirty="0"/>
              <a:t>Mila</a:t>
            </a:r>
          </a:p>
          <a:p>
            <a:pPr marL="457200" indent="-457200">
              <a:lnSpc>
                <a:spcPct val="100000"/>
              </a:lnSpc>
              <a:spcBef>
                <a:spcPts val="600"/>
              </a:spcBef>
              <a:buNone/>
            </a:pPr>
            <a:r>
              <a:rPr lang="en-US" sz="1200" dirty="0"/>
              <a:t>The first version</a:t>
            </a:r>
            <a:r>
              <a:rPr lang="en-US" sz="1200" baseline="0" dirty="0"/>
              <a:t> of what we now know as IDEA, the Individuals with Disabilities Education Act, was o</a:t>
            </a:r>
            <a:r>
              <a:rPr lang="en-US" sz="1200" dirty="0"/>
              <a:t>riginally known as Public Law 94-142.</a:t>
            </a:r>
            <a:r>
              <a:rPr lang="en-US" sz="1200" baseline="0" dirty="0"/>
              <a:t> That passed in 1975 as a </a:t>
            </a:r>
            <a:r>
              <a:rPr lang="en-US" sz="1200" dirty="0"/>
              <a:t>Special Education entitlement act. </a:t>
            </a:r>
          </a:p>
          <a:p>
            <a:pPr marL="457200" indent="-457200">
              <a:lnSpc>
                <a:spcPct val="100000"/>
              </a:lnSpc>
              <a:spcBef>
                <a:spcPts val="600"/>
              </a:spcBef>
              <a:buNone/>
            </a:pPr>
            <a:r>
              <a:rPr lang="en-US" sz="1200" dirty="0"/>
              <a:t>That law established categories of eligibility, including Specific Learning Disabilities and Other Health Impaired.</a:t>
            </a:r>
          </a:p>
          <a:p>
            <a:pPr marL="457200" indent="-457200">
              <a:lnSpc>
                <a:spcPct val="100000"/>
              </a:lnSpc>
              <a:spcBef>
                <a:spcPts val="600"/>
              </a:spcBef>
              <a:buNone/>
            </a:pPr>
            <a:r>
              <a:rPr lang="en-US" sz="1200" dirty="0"/>
              <a:t>Students fitting those</a:t>
            </a:r>
            <a:r>
              <a:rPr lang="en-US" sz="1200" baseline="0" dirty="0"/>
              <a:t> eligibility categories now had a r</a:t>
            </a:r>
            <a:r>
              <a:rPr lang="en-US" sz="1200" dirty="0"/>
              <a:t>ight to a “Free Appropriate Public Education” in the “Least Restrictive Environment” possible.</a:t>
            </a:r>
          </a:p>
          <a:p>
            <a:pPr marL="457200" indent="-457200">
              <a:lnSpc>
                <a:spcPct val="100000"/>
              </a:lnSpc>
              <a:spcBef>
                <a:spcPts val="600"/>
              </a:spcBef>
              <a:buNone/>
            </a:pPr>
            <a:endParaRPr lang="en-US" sz="1200" dirty="0"/>
          </a:p>
          <a:p>
            <a:pPr marL="457200" indent="-457200">
              <a:lnSpc>
                <a:spcPct val="100000"/>
              </a:lnSpc>
              <a:spcBef>
                <a:spcPts val="600"/>
              </a:spcBef>
              <a:buNone/>
            </a:pPr>
            <a:r>
              <a:rPr lang="en-US" sz="1200" dirty="0"/>
              <a:t>Imagine</a:t>
            </a:r>
            <a:r>
              <a:rPr lang="en-US" sz="1200" baseline="0" dirty="0"/>
              <a:t> it’s now 1976.</a:t>
            </a:r>
          </a:p>
          <a:p>
            <a:r>
              <a:rPr lang="en-US" dirty="0"/>
              <a:t>John’s family has now likely moved to the East Shore.</a:t>
            </a:r>
          </a:p>
          <a:p>
            <a:r>
              <a:rPr lang="en-US" dirty="0"/>
              <a:t>If John was identified as having a disability, he would likely have been </a:t>
            </a:r>
            <a:r>
              <a:rPr lang="en-US" dirty="0" err="1"/>
              <a:t>mis</a:t>
            </a:r>
            <a:r>
              <a:rPr lang="en-US" dirty="0"/>
              <a:t>-identified as having an intellectual disability.</a:t>
            </a:r>
          </a:p>
          <a:p>
            <a:r>
              <a:rPr lang="en-US" dirty="0"/>
              <a:t>Students of color (especially black boys) identified with disabilities experienced less inclusion– some call “legal segregation”, so John would have likely been served in a Special Education setting more than half of the school day, or possibly for all of his school</a:t>
            </a:r>
            <a:r>
              <a:rPr lang="en-US" baseline="0" dirty="0"/>
              <a:t> day.</a:t>
            </a:r>
            <a:endParaRPr lang="en-US" dirty="0"/>
          </a:p>
          <a:p>
            <a:endParaRPr lang="en-US" dirty="0"/>
          </a:p>
          <a:p>
            <a:r>
              <a:rPr lang="en-US" dirty="0"/>
              <a:t>Elizabeth’s family has by this time likely moved to the West Shore.</a:t>
            </a:r>
          </a:p>
          <a:p>
            <a:r>
              <a:rPr lang="en-US" dirty="0"/>
              <a:t>Elizabeth may have been identified with a reading learning disability.</a:t>
            </a:r>
          </a:p>
          <a:p>
            <a:r>
              <a:rPr lang="en-US" dirty="0"/>
              <a:t>She would likely have been served in Special Education for reading, but less than half of her school day.</a:t>
            </a:r>
          </a:p>
          <a:p>
            <a:endParaRPr lang="en-US" dirty="0"/>
          </a:p>
          <a:p>
            <a:pPr marL="457200" indent="-457200">
              <a:lnSpc>
                <a:spcPct val="100000"/>
              </a:lnSpc>
              <a:spcBef>
                <a:spcPts val="600"/>
              </a:spcBef>
              <a:buNone/>
            </a:pPr>
            <a:endParaRPr lang="en-US" sz="1200" dirty="0"/>
          </a:p>
          <a:p>
            <a:pPr marL="457200" indent="-457200">
              <a:lnSpc>
                <a:spcPct val="100000"/>
              </a:lnSpc>
              <a:spcBef>
                <a:spcPts val="600"/>
              </a:spcBef>
              <a:buNone/>
            </a:pPr>
            <a:endParaRPr lang="en-US" dirty="0"/>
          </a:p>
        </p:txBody>
      </p:sp>
      <p:sp>
        <p:nvSpPr>
          <p:cNvPr id="4" name="Slide Number Placeholder 3"/>
          <p:cNvSpPr>
            <a:spLocks noGrp="1"/>
          </p:cNvSpPr>
          <p:nvPr>
            <p:ph type="sldNum" sz="quarter" idx="5"/>
          </p:nvPr>
        </p:nvSpPr>
        <p:spPr/>
        <p:txBody>
          <a:bodyPr/>
          <a:lstStyle/>
          <a:p>
            <a:fld id="{84D5198D-57E3-4ADF-8FAD-A14440CD6B72}" type="slidenum">
              <a:rPr lang="en-US" smtClean="0"/>
              <a:t>9</a:t>
            </a:fld>
            <a:endParaRPr lang="en-US"/>
          </a:p>
        </p:txBody>
      </p:sp>
    </p:spTree>
    <p:extLst>
      <p:ext uri="{BB962C8B-B14F-4D97-AF65-F5344CB8AC3E}">
        <p14:creationId xmlns:p14="http://schemas.microsoft.com/office/powerpoint/2010/main" val="19074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B1807A-1822-45CB-A3A9-F451BF3103D0}"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413315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1807A-1822-45CB-A3A9-F451BF3103D0}"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363551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1807A-1822-45CB-A3A9-F451BF3103D0}"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400258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B1807A-1822-45CB-A3A9-F451BF3103D0}"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387302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B1807A-1822-45CB-A3A9-F451BF3103D0}"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360455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B1807A-1822-45CB-A3A9-F451BF3103D0}"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68196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B1807A-1822-45CB-A3A9-F451BF3103D0}"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274904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B1807A-1822-45CB-A3A9-F451BF3103D0}"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4188377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1807A-1822-45CB-A3A9-F451BF3103D0}"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299106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B1807A-1822-45CB-A3A9-F451BF3103D0}"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219731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B1807A-1822-45CB-A3A9-F451BF3103D0}"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EC20E-CA0E-4A41-8DB7-2A9D75568700}" type="slidenum">
              <a:rPr lang="en-US" smtClean="0"/>
              <a:t>‹#›</a:t>
            </a:fld>
            <a:endParaRPr lang="en-US"/>
          </a:p>
        </p:txBody>
      </p:sp>
    </p:spTree>
    <p:extLst>
      <p:ext uri="{BB962C8B-B14F-4D97-AF65-F5344CB8AC3E}">
        <p14:creationId xmlns:p14="http://schemas.microsoft.com/office/powerpoint/2010/main" val="31816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1807A-1822-45CB-A3A9-F451BF3103D0}"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EC20E-CA0E-4A41-8DB7-2A9D75568700}" type="slidenum">
              <a:rPr lang="en-US" smtClean="0"/>
              <a:t>‹#›</a:t>
            </a:fld>
            <a:endParaRPr lang="en-US"/>
          </a:p>
        </p:txBody>
      </p:sp>
    </p:spTree>
    <p:extLst>
      <p:ext uri="{BB962C8B-B14F-4D97-AF65-F5344CB8AC3E}">
        <p14:creationId xmlns:p14="http://schemas.microsoft.com/office/powerpoint/2010/main" val="149996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s://pubintlaw.org/cases-and-projects/gaskin-v-commonwealth/"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6.jpeg"/><Relationship Id="rId4" Type="http://schemas.openxmlformats.org/officeDocument/2006/relationships/diagramLayout" Target="../diagrams/layout7.xml"/><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hyperlink" Target="https://pubintlaw.org/cases-and-projects/gaskin-v-commonwealth/"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6.jpeg"/><Relationship Id="rId5" Type="http://schemas.openxmlformats.org/officeDocument/2006/relationships/diagramQuickStyle" Target="../diagrams/quickStyle8.xml"/><Relationship Id="rId10" Type="http://schemas.openxmlformats.org/officeDocument/2006/relationships/image" Target="../media/image5.jpeg"/><Relationship Id="rId4" Type="http://schemas.openxmlformats.org/officeDocument/2006/relationships/diagramLayout" Target="../diagrams/layout8.xml"/><Relationship Id="rId9" Type="http://schemas.openxmlformats.org/officeDocument/2006/relationships/hyperlink" Target="https://www.educationnext.org/segregation-racial-gaps-special-education-new-evidence-on-debate-over-disproportionalit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hyperlink" Target="https://pubintlaw.org/" TargetMode="External"/><Relationship Id="rId5" Type="http://schemas.openxmlformats.org/officeDocument/2006/relationships/diagramQuickStyle" Target="../diagrams/quickStyle9.xml"/><Relationship Id="rId10" Type="http://schemas.openxmlformats.org/officeDocument/2006/relationships/hyperlink" Target="https://basiceducationfundingcommission.com/" TargetMode="External"/><Relationship Id="rId4" Type="http://schemas.openxmlformats.org/officeDocument/2006/relationships/diagramLayout" Target="../diagrams/layout9.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hyperlink" Target="https://www.learningforjustice.org/magazine/summer-2014/identity-diversity-justice-action"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hyperlink" Target="https://www.learningforjustice.org/magazine/summer-2014/identity-diversity-justice-action"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www.learningforjustice.org/magazine/summer-2014/identity-diversity-justice-action"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mailto:mburchard@messiah.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smyers@messiah.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ts.org/research/pi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ducationnext.org/segregation-racial-gaps-special-education-new-evidence-on-debate-over-disproportionality/"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s://www.hmdb.org/m.asp?m=202192"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6.jpeg"/><Relationship Id="rId5" Type="http://schemas.openxmlformats.org/officeDocument/2006/relationships/diagramQuickStyle" Target="../diagrams/quickStyle2.xml"/><Relationship Id="rId10" Type="http://schemas.openxmlformats.org/officeDocument/2006/relationships/image" Target="../media/image5.jpeg"/><Relationship Id="rId4" Type="http://schemas.openxmlformats.org/officeDocument/2006/relationships/diagramLayout" Target="../diagrams/layout2.xml"/><Relationship Id="rId9" Type="http://schemas.openxmlformats.org/officeDocument/2006/relationships/hyperlink" Target="https://messiah.primo.exlibrisgroup.com/permalink/01MESSIAH_INST/74pisc/cdi_proquest_journals_1301498371"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catalog.hathitrust.org/Record/100607524/Hom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jpeg"/><Relationship Id="rId4" Type="http://schemas.openxmlformats.org/officeDocument/2006/relationships/diagramLayout" Target="../diagrams/layout3.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https://www.history.com/news/brown-v-board-of-education-the-first-step-in-the-desegregation-of-americas-school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jpeg"/><Relationship Id="rId4" Type="http://schemas.openxmlformats.org/officeDocument/2006/relationships/diagramLayout" Target="../diagrams/layout4.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hyperlink" Target="https://doi.org/10.2307/20080779"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6.jpeg"/><Relationship Id="rId4" Type="http://schemas.openxmlformats.org/officeDocument/2006/relationships/diagramLayout" Target="../diagrams/layout5.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hyperlink" Target="https://specialedresource.com/history-special-education"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6.jpeg"/><Relationship Id="rId4" Type="http://schemas.openxmlformats.org/officeDocument/2006/relationships/diagramLayout" Target="../diagrams/layout6.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321" y="-449194"/>
            <a:ext cx="11300792" cy="2387600"/>
          </a:xfrm>
        </p:spPr>
        <p:txBody>
          <a:bodyPr>
            <a:normAutofit/>
          </a:bodyPr>
          <a:lstStyle/>
          <a:p>
            <a:r>
              <a:rPr lang="en-US" sz="4800" b="1" i="1" dirty="0">
                <a:solidFill>
                  <a:srgbClr val="008080"/>
                </a:solidFill>
              </a:rPr>
              <a:t>Examining the Lived Experience of Disabilities </a:t>
            </a:r>
            <a:br>
              <a:rPr lang="en-US" sz="4800" b="1" i="1" dirty="0">
                <a:solidFill>
                  <a:srgbClr val="008080"/>
                </a:solidFill>
              </a:rPr>
            </a:br>
            <a:r>
              <a:rPr lang="en-US" sz="4800" b="1" i="1" dirty="0">
                <a:solidFill>
                  <a:srgbClr val="008080"/>
                </a:solidFill>
              </a:rPr>
              <a:t>through Gender and Race</a:t>
            </a:r>
            <a:endParaRPr lang="en-US" sz="4800" dirty="0">
              <a:solidFill>
                <a:srgbClr val="008080"/>
              </a:solidFill>
            </a:endParaRPr>
          </a:p>
        </p:txBody>
      </p:sp>
      <p:sp>
        <p:nvSpPr>
          <p:cNvPr id="3" name="Subtitle 2"/>
          <p:cNvSpPr>
            <a:spLocks noGrp="1"/>
          </p:cNvSpPr>
          <p:nvPr>
            <p:ph type="subTitle" idx="1"/>
          </p:nvPr>
        </p:nvSpPr>
        <p:spPr>
          <a:xfrm>
            <a:off x="1146313" y="4542183"/>
            <a:ext cx="10104782" cy="2007703"/>
          </a:xfrm>
        </p:spPr>
        <p:txBody>
          <a:bodyPr>
            <a:normAutofit/>
          </a:bodyPr>
          <a:lstStyle/>
          <a:p>
            <a:r>
              <a:rPr lang="en-US" sz="2800" b="1" dirty="0">
                <a:solidFill>
                  <a:srgbClr val="29575D"/>
                </a:solidFill>
              </a:rPr>
              <a:t>2024 Humanities Symposium                </a:t>
            </a:r>
          </a:p>
          <a:p>
            <a:r>
              <a:rPr lang="en-US" sz="2800" b="1" i="1" dirty="0">
                <a:solidFill>
                  <a:srgbClr val="29575D"/>
                </a:solidFill>
              </a:rPr>
              <a:t>We The People: The American Project</a:t>
            </a:r>
          </a:p>
          <a:p>
            <a:r>
              <a:rPr lang="en-US" sz="2800" b="1" dirty="0">
                <a:solidFill>
                  <a:srgbClr val="29575D"/>
                </a:solidFill>
              </a:rPr>
              <a:t>Messiah University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082" t="5650" r="14976" b="6042"/>
          <a:stretch/>
        </p:blipFill>
        <p:spPr>
          <a:xfrm>
            <a:off x="1352796" y="1938404"/>
            <a:ext cx="2389910" cy="3200400"/>
          </a:xfrm>
          <a:prstGeom prst="ellipse">
            <a:avLst/>
          </a:prstGeom>
          <a:ln>
            <a:noFill/>
          </a:ln>
          <a:effectLst>
            <a:softEdge rad="11250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8792" t="5813" r="15267" b="5880"/>
          <a:stretch/>
        </p:blipFill>
        <p:spPr>
          <a:xfrm>
            <a:off x="8729009" y="1938404"/>
            <a:ext cx="2389909" cy="3200400"/>
          </a:xfrm>
          <a:prstGeom prst="ellipse">
            <a:avLst/>
          </a:prstGeom>
          <a:ln>
            <a:noFill/>
          </a:ln>
          <a:effectLst>
            <a:softEdge rad="112500"/>
          </a:effectLst>
        </p:spPr>
      </p:pic>
    </p:spTree>
    <p:extLst>
      <p:ext uri="{BB962C8B-B14F-4D97-AF65-F5344CB8AC3E}">
        <p14:creationId xmlns:p14="http://schemas.microsoft.com/office/powerpoint/2010/main" val="406811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32937762"/>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a:xfrm>
            <a:off x="4908884" y="4090737"/>
            <a:ext cx="6444915" cy="2086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None/>
            </a:pPr>
            <a:r>
              <a:rPr lang="en-US" sz="1800" dirty="0"/>
              <a:t>Gaskin v. Commonwealth. </a:t>
            </a:r>
            <a:r>
              <a:rPr lang="en-US" sz="1800" i="1" dirty="0"/>
              <a:t>Public Interest Law Center</a:t>
            </a:r>
            <a:r>
              <a:rPr lang="en-US" sz="1800" dirty="0"/>
              <a:t>. </a:t>
            </a:r>
            <a:r>
              <a:rPr lang="en-US" sz="1800" dirty="0">
                <a:hlinkClick r:id="rId8"/>
              </a:rPr>
              <a:t>https://pubintlaw.org/cases-and-projects/gaskin-v-commonwealth/</a:t>
            </a:r>
            <a:r>
              <a:rPr lang="en-US" sz="1800" dirty="0"/>
              <a:t> </a:t>
            </a:r>
          </a:p>
        </p:txBody>
      </p:sp>
      <p:sp>
        <p:nvSpPr>
          <p:cNvPr id="7" name="Title 1"/>
          <p:cNvSpPr txBox="1">
            <a:spLocks/>
          </p:cNvSpPr>
          <p:nvPr/>
        </p:nvSpPr>
        <p:spPr>
          <a:xfrm>
            <a:off x="838200" y="1674674"/>
            <a:ext cx="10515600" cy="805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1991– poor inclusion of students with disabilities</a:t>
            </a:r>
            <a:endParaRPr lang="en-US" sz="3600" dirty="0"/>
          </a:p>
        </p:txBody>
      </p:sp>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Tree>
    <p:extLst>
      <p:ext uri="{BB962C8B-B14F-4D97-AF65-F5344CB8AC3E}">
        <p14:creationId xmlns:p14="http://schemas.microsoft.com/office/powerpoint/2010/main" val="32066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6821631"/>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5213684" y="2480468"/>
            <a:ext cx="6140115" cy="36964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None/>
            </a:pPr>
            <a:endParaRPr lang="en-US" sz="2400" dirty="0"/>
          </a:p>
          <a:p>
            <a:pPr marL="457200" indent="-457200">
              <a:lnSpc>
                <a:spcPct val="100000"/>
              </a:lnSpc>
              <a:spcBef>
                <a:spcPts val="600"/>
              </a:spcBef>
              <a:buNone/>
            </a:pPr>
            <a:r>
              <a:rPr lang="en-US" sz="1800" dirty="0"/>
              <a:t>Gaskin v. Commonwealth. </a:t>
            </a:r>
            <a:r>
              <a:rPr lang="en-US" sz="1800" i="1" dirty="0"/>
              <a:t>Public Interest Law Center</a:t>
            </a:r>
            <a:r>
              <a:rPr lang="en-US" sz="1800" dirty="0"/>
              <a:t>. </a:t>
            </a:r>
            <a:r>
              <a:rPr lang="en-US" sz="1800" dirty="0">
                <a:hlinkClick r:id="rId8"/>
              </a:rPr>
              <a:t>https://pubintlaw.org/cases-and-projects/gaskin-v-commonwealth/</a:t>
            </a:r>
            <a:r>
              <a:rPr lang="en-US" sz="1800" dirty="0"/>
              <a:t> </a:t>
            </a:r>
          </a:p>
          <a:p>
            <a:pPr marL="457200" indent="-457200">
              <a:lnSpc>
                <a:spcPct val="100000"/>
              </a:lnSpc>
              <a:spcBef>
                <a:spcPts val="600"/>
              </a:spcBef>
              <a:buNone/>
            </a:pPr>
            <a:endParaRPr lang="en-US" sz="1800" dirty="0"/>
          </a:p>
          <a:p>
            <a:pPr marL="457200" indent="-457200">
              <a:lnSpc>
                <a:spcPct val="100000"/>
              </a:lnSpc>
              <a:spcBef>
                <a:spcPts val="600"/>
              </a:spcBef>
              <a:buNone/>
            </a:pPr>
            <a:r>
              <a:rPr lang="en-US" sz="1800" dirty="0"/>
              <a:t>Elder, T.E., </a:t>
            </a:r>
            <a:r>
              <a:rPr lang="en-US" sz="1800" dirty="0" err="1"/>
              <a:t>Figlio</a:t>
            </a:r>
            <a:r>
              <a:rPr lang="en-US" sz="1800" dirty="0"/>
              <a:t>, D., </a:t>
            </a:r>
            <a:r>
              <a:rPr lang="en-US" sz="1800" dirty="0" err="1"/>
              <a:t>Imberman</a:t>
            </a:r>
            <a:r>
              <a:rPr lang="en-US" sz="1800" dirty="0"/>
              <a:t>, S., and </a:t>
            </a:r>
            <a:r>
              <a:rPr lang="en-US" sz="1800" dirty="0" err="1"/>
              <a:t>Persico</a:t>
            </a:r>
            <a:r>
              <a:rPr lang="en-US" sz="1800" dirty="0"/>
              <a:t>, C. (2021). Segregation and racial gaps in special education: New evidence on the debate over disproportionality. </a:t>
            </a:r>
            <a:r>
              <a:rPr lang="en-US" sz="1800" i="1" dirty="0"/>
              <a:t>Education Next, 21</a:t>
            </a:r>
            <a:r>
              <a:rPr lang="en-US" sz="1800" dirty="0"/>
              <a:t>(2), 62-68. </a:t>
            </a:r>
            <a:r>
              <a:rPr lang="en-US" sz="1800" dirty="0">
                <a:hlinkClick r:id="rId9"/>
              </a:rPr>
              <a:t>https://www.educationnext.org/segregation-racial-gaps-special-education-new-evidence-on-debate-over-disproportionality/</a:t>
            </a:r>
            <a:r>
              <a:rPr lang="en-US" sz="1800" dirty="0"/>
              <a:t> </a:t>
            </a:r>
          </a:p>
          <a:p>
            <a:pPr marL="457200" indent="-457200">
              <a:lnSpc>
                <a:spcPct val="100000"/>
              </a:lnSpc>
              <a:spcBef>
                <a:spcPts val="600"/>
              </a:spcBef>
              <a:buNone/>
            </a:pPr>
            <a:endParaRPr lang="en-US" sz="1800" dirty="0"/>
          </a:p>
        </p:txBody>
      </p:sp>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
        <p:nvSpPr>
          <p:cNvPr id="10" name="Title 1"/>
          <p:cNvSpPr txBox="1">
            <a:spLocks/>
          </p:cNvSpPr>
          <p:nvPr/>
        </p:nvSpPr>
        <p:spPr>
          <a:xfrm>
            <a:off x="838200" y="1674674"/>
            <a:ext cx="10515600" cy="805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t>After Gaskins v Commonwealth (1994)</a:t>
            </a:r>
            <a:endParaRPr lang="en-US" sz="3600" dirty="0"/>
          </a:p>
        </p:txBody>
      </p:sp>
    </p:spTree>
    <p:extLst>
      <p:ext uri="{BB962C8B-B14F-4D97-AF65-F5344CB8AC3E}">
        <p14:creationId xmlns:p14="http://schemas.microsoft.com/office/powerpoint/2010/main" val="111631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432"/>
            <a:ext cx="10515600" cy="957810"/>
          </a:xfrm>
        </p:spPr>
        <p:txBody>
          <a:bodyPr>
            <a:noAutofit/>
          </a:bodyPr>
          <a:lstStyle/>
          <a:p>
            <a:r>
              <a:rPr lang="en-US" sz="2800" b="1" dirty="0"/>
              <a:t>2016 to 2024 -- Fair Funding for Public Schools in PA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1201040"/>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
        <p:nvSpPr>
          <p:cNvPr id="10" name="Content Placeholder 2"/>
          <p:cNvSpPr txBox="1">
            <a:spLocks/>
          </p:cNvSpPr>
          <p:nvPr/>
        </p:nvSpPr>
        <p:spPr>
          <a:xfrm>
            <a:off x="5213684" y="2886000"/>
            <a:ext cx="6140115" cy="377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None/>
            </a:pPr>
            <a:r>
              <a:rPr lang="en-US" sz="1800" dirty="0"/>
              <a:t>Commonwealth of Pennsylvania Basic Education Funding Commission. (January 11, 2024). Majority report adopted by commission: Basic Education Funding Commission report and recommendations. </a:t>
            </a:r>
            <a:r>
              <a:rPr lang="en-US" sz="1800" dirty="0">
                <a:hlinkClick r:id="rId10"/>
              </a:rPr>
              <a:t>https://basiceducationfundingcommission.com/</a:t>
            </a:r>
            <a:r>
              <a:rPr lang="en-US" sz="1800" dirty="0"/>
              <a:t> </a:t>
            </a:r>
          </a:p>
          <a:p>
            <a:pPr marL="457200" indent="-457200">
              <a:lnSpc>
                <a:spcPct val="100000"/>
              </a:lnSpc>
              <a:spcBef>
                <a:spcPts val="600"/>
              </a:spcBef>
              <a:buNone/>
            </a:pPr>
            <a:r>
              <a:rPr lang="en-US" sz="1800" dirty="0"/>
              <a:t>Education Law Center. (2023). Money matters: Evidence supporting greater investment in PK-12 public education. </a:t>
            </a:r>
            <a:r>
              <a:rPr lang="en-US" sz="1800" i="1" dirty="0">
                <a:hlinkClick r:id="rId11"/>
              </a:rPr>
              <a:t>https://pubintlaw.org/</a:t>
            </a:r>
            <a:r>
              <a:rPr lang="en-US" sz="1800" i="1" dirty="0"/>
              <a:t> </a:t>
            </a:r>
            <a:endParaRPr lang="en-US" sz="1800" dirty="0"/>
          </a:p>
          <a:p>
            <a:pPr marL="457200" indent="-457200">
              <a:lnSpc>
                <a:spcPct val="100000"/>
              </a:lnSpc>
              <a:spcBef>
                <a:spcPts val="600"/>
              </a:spcBef>
              <a:buNone/>
            </a:pPr>
            <a:r>
              <a:rPr lang="en-US" sz="1800" dirty="0"/>
              <a:t>Moon, K. (2016). Education funding in Pennsylvania: Inadequate, inequitable,  and unconstitutional. </a:t>
            </a:r>
            <a:r>
              <a:rPr lang="en-US" sz="1800" i="1" dirty="0"/>
              <a:t>The Public Interest Law Center: Education Law Center. </a:t>
            </a:r>
            <a:r>
              <a:rPr lang="en-US" sz="1800" i="1" dirty="0">
                <a:hlinkClick r:id="rId11"/>
              </a:rPr>
              <a:t>https://pubintlaw.org/</a:t>
            </a:r>
            <a:r>
              <a:rPr lang="en-US" sz="1800" i="1" dirty="0"/>
              <a:t> </a:t>
            </a:r>
            <a:endParaRPr lang="en-US" sz="1800" dirty="0"/>
          </a:p>
          <a:p>
            <a:pPr marL="457200" indent="-457200">
              <a:lnSpc>
                <a:spcPct val="100000"/>
              </a:lnSpc>
              <a:spcBef>
                <a:spcPts val="600"/>
              </a:spcBef>
              <a:buNone/>
            </a:pPr>
            <a:endParaRPr lang="en-US" sz="1800" dirty="0"/>
          </a:p>
        </p:txBody>
      </p:sp>
    </p:spTree>
    <p:extLst>
      <p:ext uri="{BB962C8B-B14F-4D97-AF65-F5344CB8AC3E}">
        <p14:creationId xmlns:p14="http://schemas.microsoft.com/office/powerpoint/2010/main" val="110299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97477172"/>
              </p:ext>
            </p:extLst>
          </p:nvPr>
        </p:nvGraphicFramePr>
        <p:xfrm>
          <a:off x="236305" y="135088"/>
          <a:ext cx="4899221" cy="516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3"/>
          <p:cNvSpPr>
            <a:spLocks noGrp="1"/>
          </p:cNvSpPr>
          <p:nvPr>
            <p:ph idx="1"/>
          </p:nvPr>
        </p:nvSpPr>
        <p:spPr>
          <a:xfrm>
            <a:off x="169631" y="5611563"/>
            <a:ext cx="11781363" cy="1246437"/>
          </a:xfrm>
        </p:spPr>
        <p:txBody>
          <a:bodyPr>
            <a:noAutofit/>
          </a:bodyPr>
          <a:lstStyle/>
          <a:p>
            <a:pPr marL="274320" lvl="2" indent="-457200">
              <a:lnSpc>
                <a:spcPct val="120000"/>
              </a:lnSpc>
              <a:spcBef>
                <a:spcPts val="0"/>
              </a:spcBef>
              <a:buNone/>
            </a:pPr>
            <a:r>
              <a:rPr lang="en-US" sz="1800" dirty="0"/>
              <a:t>Van der </a:t>
            </a:r>
            <a:r>
              <a:rPr lang="en-US" sz="1800" dirty="0" err="1"/>
              <a:t>Valk</a:t>
            </a:r>
            <a:r>
              <a:rPr lang="en-US" sz="1800" dirty="0"/>
              <a:t>, A. (Summer 2014). Identity. Diversity. Justice. Activism. Introducing the Teaching Tolerance Social Justice Standards. </a:t>
            </a:r>
            <a:r>
              <a:rPr lang="en-US" sz="1800" i="1" dirty="0"/>
              <a:t>Learning for Justice</a:t>
            </a:r>
            <a:r>
              <a:rPr lang="en-US" sz="1800" dirty="0"/>
              <a:t>. Issue 47. </a:t>
            </a:r>
            <a:r>
              <a:rPr lang="en-US" sz="1800" u="sng" dirty="0">
                <a:hlinkClick r:id="rId8"/>
              </a:rPr>
              <a:t>https://www.learningforjustice.org/magazine/summer-2014/identity-diversity-justice-action</a:t>
            </a:r>
            <a:r>
              <a:rPr lang="en-US" sz="1800" dirty="0"/>
              <a:t> </a:t>
            </a:r>
          </a:p>
          <a:p>
            <a:pPr marL="274320">
              <a:spcBef>
                <a:spcPts val="0"/>
              </a:spcBef>
            </a:pPr>
            <a:endParaRPr lang="en-US" sz="1800" dirty="0"/>
          </a:p>
        </p:txBody>
      </p:sp>
      <p:sp>
        <p:nvSpPr>
          <p:cNvPr id="7" name="Rectangle 6"/>
          <p:cNvSpPr/>
          <p:nvPr/>
        </p:nvSpPr>
        <p:spPr>
          <a:xfrm>
            <a:off x="5298625" y="1243070"/>
            <a:ext cx="6446101" cy="86586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IDENTITY: </a:t>
            </a:r>
            <a:r>
              <a:rPr lang="en-US" sz="2400" dirty="0">
                <a:solidFill>
                  <a:schemeClr val="tx1"/>
                </a:solidFill>
              </a:rPr>
              <a:t>grow in awareness of lenses and biases.</a:t>
            </a:r>
          </a:p>
        </p:txBody>
      </p:sp>
      <p:sp>
        <p:nvSpPr>
          <p:cNvPr id="8" name="Rectangle 7"/>
          <p:cNvSpPr/>
          <p:nvPr/>
        </p:nvSpPr>
        <p:spPr>
          <a:xfrm>
            <a:off x="5284381" y="2217776"/>
            <a:ext cx="6490165" cy="9837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DIVERSITY: </a:t>
            </a:r>
            <a:r>
              <a:rPr lang="en-US" sz="2400" dirty="0">
                <a:solidFill>
                  <a:schemeClr val="tx1"/>
                </a:solidFill>
              </a:rPr>
              <a:t>show appreciation for diversity of ALL in a community and welcome diverse perspectives.</a:t>
            </a:r>
          </a:p>
        </p:txBody>
      </p:sp>
      <p:sp>
        <p:nvSpPr>
          <p:cNvPr id="9" name="Rectangle 8"/>
          <p:cNvSpPr/>
          <p:nvPr/>
        </p:nvSpPr>
        <p:spPr>
          <a:xfrm>
            <a:off x="5284381" y="3310368"/>
            <a:ext cx="6490165" cy="85319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JUSTICE: </a:t>
            </a:r>
            <a:r>
              <a:rPr lang="en-US" sz="2400" dirty="0">
                <a:solidFill>
                  <a:schemeClr val="tx1"/>
                </a:solidFill>
              </a:rPr>
              <a:t>notice injustice, disparities, racism, ableism, etc.</a:t>
            </a:r>
          </a:p>
        </p:txBody>
      </p:sp>
      <p:sp>
        <p:nvSpPr>
          <p:cNvPr id="10" name="Rectangle 9"/>
          <p:cNvSpPr/>
          <p:nvPr/>
        </p:nvSpPr>
        <p:spPr>
          <a:xfrm>
            <a:off x="5284382" y="4277192"/>
            <a:ext cx="6490161" cy="10269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ACTIVISM:</a:t>
            </a:r>
            <a:r>
              <a:rPr lang="en-US" sz="2400" dirty="0">
                <a:solidFill>
                  <a:schemeClr val="tx1"/>
                </a:solidFill>
              </a:rPr>
              <a:t> take specific actions to address injustice, disparities, racism, ableism, etc.</a:t>
            </a:r>
          </a:p>
        </p:txBody>
      </p:sp>
      <p:sp>
        <p:nvSpPr>
          <p:cNvPr id="11" name="TextBox 10"/>
          <p:cNvSpPr txBox="1"/>
          <p:nvPr/>
        </p:nvSpPr>
        <p:spPr>
          <a:xfrm>
            <a:off x="1589595" y="131611"/>
            <a:ext cx="10361399" cy="584775"/>
          </a:xfrm>
          <a:prstGeom prst="rect">
            <a:avLst/>
          </a:prstGeom>
          <a:noFill/>
        </p:spPr>
        <p:txBody>
          <a:bodyPr wrap="square" rtlCol="0">
            <a:spAutoFit/>
          </a:bodyPr>
          <a:lstStyle/>
          <a:p>
            <a:pPr algn="ctr"/>
            <a:r>
              <a:rPr lang="en-US" sz="3200" b="1" i="1" dirty="0">
                <a:solidFill>
                  <a:srgbClr val="008080"/>
                </a:solidFill>
              </a:rPr>
              <a:t>ONE FRAMEWORK to help us IMAGINE Something Better</a:t>
            </a:r>
            <a:endParaRPr lang="en-US" sz="3200" i="1" dirty="0">
              <a:solidFill>
                <a:srgbClr val="008080"/>
              </a:solidFill>
            </a:endParaRPr>
          </a:p>
        </p:txBody>
      </p:sp>
    </p:spTree>
    <p:extLst>
      <p:ext uri="{BB962C8B-B14F-4D97-AF65-F5344CB8AC3E}">
        <p14:creationId xmlns:p14="http://schemas.microsoft.com/office/powerpoint/2010/main" val="421081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97477172"/>
              </p:ext>
            </p:extLst>
          </p:nvPr>
        </p:nvGraphicFramePr>
        <p:xfrm>
          <a:off x="236305" y="135088"/>
          <a:ext cx="4899221" cy="516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3"/>
          <p:cNvSpPr>
            <a:spLocks noGrp="1"/>
          </p:cNvSpPr>
          <p:nvPr>
            <p:ph idx="1"/>
          </p:nvPr>
        </p:nvSpPr>
        <p:spPr>
          <a:xfrm>
            <a:off x="169631" y="5611563"/>
            <a:ext cx="11781363" cy="1246437"/>
          </a:xfrm>
        </p:spPr>
        <p:txBody>
          <a:bodyPr>
            <a:noAutofit/>
          </a:bodyPr>
          <a:lstStyle/>
          <a:p>
            <a:pPr marL="274320" lvl="2" indent="-457200">
              <a:lnSpc>
                <a:spcPct val="120000"/>
              </a:lnSpc>
              <a:spcBef>
                <a:spcPts val="0"/>
              </a:spcBef>
              <a:buNone/>
            </a:pPr>
            <a:r>
              <a:rPr lang="en-US" sz="1800" dirty="0"/>
              <a:t>Van der </a:t>
            </a:r>
            <a:r>
              <a:rPr lang="en-US" sz="1800" dirty="0" err="1"/>
              <a:t>Valk</a:t>
            </a:r>
            <a:r>
              <a:rPr lang="en-US" sz="1800" dirty="0"/>
              <a:t>, A. (Summer 2014). Identity. Diversity. Justice. Activism. Introducing the Teaching Tolerance Social Justice Standards. </a:t>
            </a:r>
            <a:r>
              <a:rPr lang="en-US" sz="1800" i="1" dirty="0"/>
              <a:t>Learning for Justice</a:t>
            </a:r>
            <a:r>
              <a:rPr lang="en-US" sz="1800" dirty="0"/>
              <a:t>. Issue 47. </a:t>
            </a:r>
            <a:r>
              <a:rPr lang="en-US" sz="1800" u="sng" dirty="0">
                <a:hlinkClick r:id="rId8"/>
              </a:rPr>
              <a:t>https://www.learningforjustice.org/magazine/summer-2014/identity-diversity-justice-action</a:t>
            </a:r>
            <a:r>
              <a:rPr lang="en-US" sz="1800" dirty="0"/>
              <a:t> </a:t>
            </a:r>
          </a:p>
          <a:p>
            <a:pPr marL="274320">
              <a:spcBef>
                <a:spcPts val="0"/>
              </a:spcBef>
            </a:pPr>
            <a:endParaRPr lang="en-US" sz="1800" dirty="0"/>
          </a:p>
        </p:txBody>
      </p:sp>
      <p:sp>
        <p:nvSpPr>
          <p:cNvPr id="7" name="Rectangle 6"/>
          <p:cNvSpPr/>
          <p:nvPr/>
        </p:nvSpPr>
        <p:spPr>
          <a:xfrm>
            <a:off x="5298625" y="1243070"/>
            <a:ext cx="6446101" cy="1644674"/>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IDENTITY: </a:t>
            </a:r>
            <a:r>
              <a:rPr lang="en-US" sz="2400" b="1" i="1" dirty="0">
                <a:solidFill>
                  <a:schemeClr val="tx1"/>
                </a:solidFill>
              </a:rPr>
              <a:t>Think privately </a:t>
            </a:r>
            <a:r>
              <a:rPr lang="en-US" sz="2400" i="1" dirty="0">
                <a:solidFill>
                  <a:schemeClr val="tx1"/>
                </a:solidFill>
              </a:rPr>
              <a:t>about YOUR own perspectives, lenses and biases</a:t>
            </a:r>
            <a:r>
              <a:rPr lang="en-US" sz="2400" dirty="0">
                <a:solidFill>
                  <a:schemeClr val="tx1"/>
                </a:solidFill>
              </a:rPr>
              <a:t>. How do those inform YOUR thoughts about how disability intersects with race and even gender in schools?</a:t>
            </a:r>
          </a:p>
        </p:txBody>
      </p:sp>
      <p:sp>
        <p:nvSpPr>
          <p:cNvPr id="8" name="Rectangle 7"/>
          <p:cNvSpPr/>
          <p:nvPr/>
        </p:nvSpPr>
        <p:spPr>
          <a:xfrm>
            <a:off x="5298177" y="3122237"/>
            <a:ext cx="6490165" cy="225483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DIVERSITY: </a:t>
            </a:r>
            <a:r>
              <a:rPr lang="en-US" sz="2400" b="1" i="1" dirty="0">
                <a:solidFill>
                  <a:schemeClr val="tx1"/>
                </a:solidFill>
              </a:rPr>
              <a:t>Think then Share with those sitting near you.</a:t>
            </a:r>
            <a:r>
              <a:rPr lang="en-US" sz="2400" b="1" dirty="0">
                <a:solidFill>
                  <a:schemeClr val="tx1"/>
                </a:solidFill>
              </a:rPr>
              <a:t> </a:t>
            </a:r>
            <a:r>
              <a:rPr lang="en-US" sz="2400" dirty="0">
                <a:solidFill>
                  <a:schemeClr val="tx1"/>
                </a:solidFill>
              </a:rPr>
              <a:t>From your own past, how have events or experiences contributed to your appreciation for diversity in your community or how have you observed an experience that welcomed diverse perspectives?</a:t>
            </a:r>
          </a:p>
        </p:txBody>
      </p:sp>
      <p:sp>
        <p:nvSpPr>
          <p:cNvPr id="11" name="TextBox 10"/>
          <p:cNvSpPr txBox="1"/>
          <p:nvPr/>
        </p:nvSpPr>
        <p:spPr>
          <a:xfrm>
            <a:off x="1589595" y="131611"/>
            <a:ext cx="10361399" cy="584775"/>
          </a:xfrm>
          <a:prstGeom prst="rect">
            <a:avLst/>
          </a:prstGeom>
          <a:noFill/>
        </p:spPr>
        <p:txBody>
          <a:bodyPr wrap="square" rtlCol="0">
            <a:spAutoFit/>
          </a:bodyPr>
          <a:lstStyle/>
          <a:p>
            <a:pPr algn="ctr"/>
            <a:r>
              <a:rPr lang="en-US" sz="3200" b="1" i="1" dirty="0">
                <a:solidFill>
                  <a:srgbClr val="008080"/>
                </a:solidFill>
              </a:rPr>
              <a:t>BRIEFLY REFLECT/ SHARE</a:t>
            </a:r>
            <a:endParaRPr lang="en-US" sz="3200" i="1" dirty="0">
              <a:solidFill>
                <a:srgbClr val="008080"/>
              </a:solidFill>
            </a:endParaRPr>
          </a:p>
        </p:txBody>
      </p:sp>
    </p:spTree>
    <p:extLst>
      <p:ext uri="{BB962C8B-B14F-4D97-AF65-F5344CB8AC3E}">
        <p14:creationId xmlns:p14="http://schemas.microsoft.com/office/powerpoint/2010/main" val="248933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97477172"/>
              </p:ext>
            </p:extLst>
          </p:nvPr>
        </p:nvGraphicFramePr>
        <p:xfrm>
          <a:off x="236305" y="135088"/>
          <a:ext cx="4899221" cy="5169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3"/>
          <p:cNvSpPr>
            <a:spLocks noGrp="1"/>
          </p:cNvSpPr>
          <p:nvPr>
            <p:ph idx="1"/>
          </p:nvPr>
        </p:nvSpPr>
        <p:spPr>
          <a:xfrm>
            <a:off x="169631" y="5611563"/>
            <a:ext cx="11781363" cy="1246437"/>
          </a:xfrm>
        </p:spPr>
        <p:txBody>
          <a:bodyPr>
            <a:noAutofit/>
          </a:bodyPr>
          <a:lstStyle/>
          <a:p>
            <a:pPr marL="274320" lvl="2" indent="-457200">
              <a:lnSpc>
                <a:spcPct val="120000"/>
              </a:lnSpc>
              <a:spcBef>
                <a:spcPts val="0"/>
              </a:spcBef>
              <a:buNone/>
            </a:pPr>
            <a:r>
              <a:rPr lang="en-US" sz="1800" dirty="0"/>
              <a:t>Van der </a:t>
            </a:r>
            <a:r>
              <a:rPr lang="en-US" sz="1800" dirty="0" err="1"/>
              <a:t>Valk</a:t>
            </a:r>
            <a:r>
              <a:rPr lang="en-US" sz="1800" dirty="0"/>
              <a:t>, A. (Summer 2014). Identity. Diversity. Justice. Activism. Introducing the Teaching Tolerance Social Justice Standards. </a:t>
            </a:r>
            <a:r>
              <a:rPr lang="en-US" sz="1800" i="1" dirty="0"/>
              <a:t>Learning for Justice</a:t>
            </a:r>
            <a:r>
              <a:rPr lang="en-US" sz="1800" dirty="0"/>
              <a:t>. Issue 47. </a:t>
            </a:r>
            <a:r>
              <a:rPr lang="en-US" sz="1800" u="sng" dirty="0">
                <a:hlinkClick r:id="rId8"/>
              </a:rPr>
              <a:t>https://www.learningforjustice.org/magazine/summer-2014/identity-diversity-justice-action</a:t>
            </a:r>
            <a:r>
              <a:rPr lang="en-US" sz="1800" dirty="0"/>
              <a:t> </a:t>
            </a:r>
          </a:p>
          <a:p>
            <a:pPr marL="274320">
              <a:spcBef>
                <a:spcPts val="0"/>
              </a:spcBef>
            </a:pPr>
            <a:endParaRPr lang="en-US" sz="1800" dirty="0"/>
          </a:p>
        </p:txBody>
      </p:sp>
      <p:sp>
        <p:nvSpPr>
          <p:cNvPr id="9" name="Rectangle 8"/>
          <p:cNvSpPr/>
          <p:nvPr/>
        </p:nvSpPr>
        <p:spPr>
          <a:xfrm>
            <a:off x="5284381" y="765952"/>
            <a:ext cx="6490165" cy="85319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JUSTICE: </a:t>
            </a:r>
            <a:r>
              <a:rPr lang="en-US" sz="2400" dirty="0">
                <a:solidFill>
                  <a:schemeClr val="tx1"/>
                </a:solidFill>
              </a:rPr>
              <a:t>notice injustice, disparities, racism, ableism, etc.</a:t>
            </a:r>
          </a:p>
        </p:txBody>
      </p:sp>
      <p:sp>
        <p:nvSpPr>
          <p:cNvPr id="10" name="Rectangle 9"/>
          <p:cNvSpPr/>
          <p:nvPr/>
        </p:nvSpPr>
        <p:spPr>
          <a:xfrm>
            <a:off x="5284381" y="1732775"/>
            <a:ext cx="6490161" cy="102695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rPr>
              <a:t>ACTIVISM:</a:t>
            </a:r>
            <a:r>
              <a:rPr lang="en-US" sz="2400" dirty="0">
                <a:solidFill>
                  <a:schemeClr val="tx1"/>
                </a:solidFill>
              </a:rPr>
              <a:t> take specific actions to address injustice, disparities, racism, ableism, etc.</a:t>
            </a:r>
          </a:p>
        </p:txBody>
      </p:sp>
      <p:sp>
        <p:nvSpPr>
          <p:cNvPr id="11" name="TextBox 10"/>
          <p:cNvSpPr txBox="1"/>
          <p:nvPr/>
        </p:nvSpPr>
        <p:spPr>
          <a:xfrm>
            <a:off x="1589595" y="131611"/>
            <a:ext cx="10361399" cy="584775"/>
          </a:xfrm>
          <a:prstGeom prst="rect">
            <a:avLst/>
          </a:prstGeom>
          <a:noFill/>
        </p:spPr>
        <p:txBody>
          <a:bodyPr wrap="square" rtlCol="0">
            <a:spAutoFit/>
          </a:bodyPr>
          <a:lstStyle/>
          <a:p>
            <a:pPr algn="ctr"/>
            <a:r>
              <a:rPr lang="en-US" sz="3200" b="1" i="1" dirty="0">
                <a:solidFill>
                  <a:srgbClr val="008080"/>
                </a:solidFill>
              </a:rPr>
              <a:t>Collaborate to IMAGINE Something Better</a:t>
            </a:r>
            <a:endParaRPr lang="en-US" sz="3200" i="1" dirty="0">
              <a:solidFill>
                <a:srgbClr val="008080"/>
              </a:solidFill>
            </a:endParaRPr>
          </a:p>
        </p:txBody>
      </p:sp>
      <p:sp>
        <p:nvSpPr>
          <p:cNvPr id="2" name="Rounded Rectangle 1"/>
          <p:cNvSpPr/>
          <p:nvPr/>
        </p:nvSpPr>
        <p:spPr>
          <a:xfrm>
            <a:off x="5135526" y="2971800"/>
            <a:ext cx="6815468" cy="263976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With that same small group, CHOOSE EITHER Justice or Activism. Discuss specific actions within your sphere of influence. </a:t>
            </a:r>
          </a:p>
          <a:p>
            <a:pPr algn="ctr"/>
            <a:r>
              <a:rPr lang="en-US" sz="3200" dirty="0"/>
              <a:t>From that discussion, WRITE KEY WORDS or ILLUSTRATE a KEY IDEA.</a:t>
            </a:r>
          </a:p>
        </p:txBody>
      </p:sp>
    </p:spTree>
    <p:extLst>
      <p:ext uri="{BB962C8B-B14F-4D97-AF65-F5344CB8AC3E}">
        <p14:creationId xmlns:p14="http://schemas.microsoft.com/office/powerpoint/2010/main" val="3194495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50000"/>
                  </a:schemeClr>
                </a:solidFill>
              </a:rPr>
              <a:t>Let’s DISCUSS our visions for the future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528" t="14377" r="7895" b="26569"/>
          <a:stretch/>
        </p:blipFill>
        <p:spPr>
          <a:xfrm>
            <a:off x="657446" y="2055960"/>
            <a:ext cx="7731999" cy="447243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082" t="5650" r="14976" b="6042"/>
          <a:stretch/>
        </p:blipFill>
        <p:spPr>
          <a:xfrm>
            <a:off x="7750952" y="1527442"/>
            <a:ext cx="1707079" cy="2286000"/>
          </a:xfrm>
          <a:prstGeom prst="ellipse">
            <a:avLst/>
          </a:prstGeom>
          <a:ln>
            <a:noFill/>
          </a:ln>
          <a:effectLst>
            <a:softEdge rad="112500"/>
          </a:effec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8792" t="5813" r="15267" b="5880"/>
          <a:stretch/>
        </p:blipFill>
        <p:spPr>
          <a:xfrm>
            <a:off x="9748719" y="1527442"/>
            <a:ext cx="1707078" cy="2286000"/>
          </a:xfrm>
          <a:prstGeom prst="ellipse">
            <a:avLst/>
          </a:prstGeom>
          <a:ln>
            <a:noFill/>
          </a:ln>
          <a:effectLst>
            <a:softEdge rad="112500"/>
          </a:effectLst>
        </p:spPr>
      </p:pic>
    </p:spTree>
    <p:extLst>
      <p:ext uri="{BB962C8B-B14F-4D97-AF65-F5344CB8AC3E}">
        <p14:creationId xmlns:p14="http://schemas.microsoft.com/office/powerpoint/2010/main" val="423116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9575D"/>
                </a:solidFill>
              </a:rPr>
              <a:t>Presenters</a:t>
            </a:r>
          </a:p>
        </p:txBody>
      </p:sp>
      <p:sp>
        <p:nvSpPr>
          <p:cNvPr id="3" name="Content Placeholder 2"/>
          <p:cNvSpPr>
            <a:spLocks noGrp="1"/>
          </p:cNvSpPr>
          <p:nvPr>
            <p:ph idx="1"/>
          </p:nvPr>
        </p:nvSpPr>
        <p:spPr/>
        <p:txBody>
          <a:bodyPr/>
          <a:lstStyle/>
          <a:p>
            <a:r>
              <a:rPr lang="en-US" b="1" dirty="0">
                <a:solidFill>
                  <a:srgbClr val="803618"/>
                </a:solidFill>
              </a:rPr>
              <a:t>Melinda Burchard</a:t>
            </a:r>
            <a:r>
              <a:rPr lang="en-US" dirty="0">
                <a:solidFill>
                  <a:srgbClr val="803618"/>
                </a:solidFill>
              </a:rPr>
              <a:t>, Ph.D., Professor of Special Education</a:t>
            </a:r>
          </a:p>
          <a:p>
            <a:r>
              <a:rPr lang="en-US" b="1" dirty="0">
                <a:solidFill>
                  <a:srgbClr val="803618"/>
                </a:solidFill>
              </a:rPr>
              <a:t>Sarah Myers</a:t>
            </a:r>
            <a:r>
              <a:rPr lang="en-US" dirty="0">
                <a:solidFill>
                  <a:srgbClr val="803618"/>
                </a:solidFill>
              </a:rPr>
              <a:t>, M.S.L.S., Public Services Librarian, Murray Library</a:t>
            </a:r>
          </a:p>
          <a:p>
            <a:r>
              <a:rPr lang="en-US" b="1" dirty="0">
                <a:solidFill>
                  <a:srgbClr val="803618"/>
                </a:solidFill>
              </a:rPr>
              <a:t>Mila Acosta-Morales </a:t>
            </a:r>
            <a:r>
              <a:rPr lang="en-US" dirty="0">
                <a:solidFill>
                  <a:srgbClr val="803618"/>
                </a:solidFill>
              </a:rPr>
              <a:t>(2027)</a:t>
            </a:r>
          </a:p>
          <a:p>
            <a:r>
              <a:rPr lang="en-US" b="1" dirty="0" err="1">
                <a:solidFill>
                  <a:srgbClr val="803618"/>
                </a:solidFill>
              </a:rPr>
              <a:t>Mireliz</a:t>
            </a:r>
            <a:r>
              <a:rPr lang="en-US" b="1" dirty="0">
                <a:solidFill>
                  <a:srgbClr val="803618"/>
                </a:solidFill>
              </a:rPr>
              <a:t> Bermudez </a:t>
            </a:r>
            <a:r>
              <a:rPr lang="en-US" dirty="0">
                <a:solidFill>
                  <a:srgbClr val="803618"/>
                </a:solidFill>
              </a:rPr>
              <a:t>(2025)</a:t>
            </a:r>
          </a:p>
          <a:p>
            <a:r>
              <a:rPr lang="en-US" b="1" dirty="0">
                <a:solidFill>
                  <a:srgbClr val="803618"/>
                </a:solidFill>
              </a:rPr>
              <a:t>Grace </a:t>
            </a:r>
            <a:r>
              <a:rPr lang="en-US" b="1" dirty="0" err="1">
                <a:solidFill>
                  <a:srgbClr val="803618"/>
                </a:solidFill>
              </a:rPr>
              <a:t>Rhinehart</a:t>
            </a:r>
            <a:r>
              <a:rPr lang="en-US" dirty="0">
                <a:solidFill>
                  <a:srgbClr val="803618"/>
                </a:solidFill>
              </a:rPr>
              <a:t> (2025)</a:t>
            </a:r>
          </a:p>
          <a:p>
            <a:r>
              <a:rPr lang="en-US" b="1" dirty="0">
                <a:solidFill>
                  <a:srgbClr val="803618"/>
                </a:solidFill>
              </a:rPr>
              <a:t>Maddie Unger </a:t>
            </a:r>
            <a:r>
              <a:rPr lang="en-US" dirty="0">
                <a:solidFill>
                  <a:srgbClr val="803618"/>
                </a:solidFill>
              </a:rPr>
              <a:t>(2025)</a:t>
            </a:r>
          </a:p>
          <a:p>
            <a:r>
              <a:rPr lang="en-US" dirty="0"/>
              <a:t>Direct questions to: </a:t>
            </a:r>
            <a:r>
              <a:rPr lang="en-US" dirty="0">
                <a:hlinkClick r:id="rId3"/>
              </a:rPr>
              <a:t>mburchard@messiah.edu</a:t>
            </a:r>
            <a:r>
              <a:rPr lang="en-US" dirty="0"/>
              <a:t> or </a:t>
            </a:r>
            <a:r>
              <a:rPr lang="en-US" dirty="0">
                <a:hlinkClick r:id="rId4"/>
              </a:rPr>
              <a:t>smyers@messiah.edu</a:t>
            </a:r>
            <a:r>
              <a:rPr lang="en-US" dirty="0"/>
              <a:t> </a:t>
            </a:r>
          </a:p>
          <a:p>
            <a:endParaRPr lang="en-US" dirty="0"/>
          </a:p>
        </p:txBody>
      </p:sp>
    </p:spTree>
    <p:extLst>
      <p:ext uri="{BB962C8B-B14F-4D97-AF65-F5344CB8AC3E}">
        <p14:creationId xmlns:p14="http://schemas.microsoft.com/office/powerpoint/2010/main" val="18544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815089"/>
          </a:xfrm>
        </p:spPr>
        <p:txBody>
          <a:bodyPr/>
          <a:lstStyle/>
          <a:p>
            <a:r>
              <a:rPr lang="en-US" b="1" dirty="0"/>
              <a:t>Key Citations</a:t>
            </a:r>
          </a:p>
        </p:txBody>
      </p:sp>
      <p:sp>
        <p:nvSpPr>
          <p:cNvPr id="6" name="Content Placeholder 5"/>
          <p:cNvSpPr>
            <a:spLocks noGrp="1"/>
          </p:cNvSpPr>
          <p:nvPr>
            <p:ph idx="1"/>
          </p:nvPr>
        </p:nvSpPr>
        <p:spPr>
          <a:xfrm>
            <a:off x="838200" y="1180214"/>
            <a:ext cx="10515600" cy="4966931"/>
          </a:xfrm>
        </p:spPr>
        <p:txBody>
          <a:bodyPr>
            <a:normAutofit fontScale="92500" lnSpcReduction="10000"/>
          </a:bodyPr>
          <a:lstStyle/>
          <a:p>
            <a:pPr marL="457200" indent="-457200">
              <a:buNone/>
            </a:pPr>
            <a:r>
              <a:rPr lang="en-US" sz="2000" dirty="0"/>
              <a:t>Each of these texts informs this presentation. Additional citations on specific slides.</a:t>
            </a:r>
          </a:p>
          <a:p>
            <a:pPr marL="457200" indent="-457200">
              <a:buNone/>
            </a:pPr>
            <a:r>
              <a:rPr lang="en-US" dirty="0"/>
              <a:t>Barton, P.E., and Coley, R.J. (2009). Parsing the Achievement Gap II. </a:t>
            </a:r>
            <a:r>
              <a:rPr lang="en-US" i="1" dirty="0"/>
              <a:t>Educational Testing Service</a:t>
            </a:r>
            <a:r>
              <a:rPr lang="en-US" dirty="0"/>
              <a:t>. </a:t>
            </a:r>
            <a:r>
              <a:rPr lang="en-US" dirty="0">
                <a:hlinkClick r:id="rId3"/>
              </a:rPr>
              <a:t>www.ets.org/research/pic</a:t>
            </a:r>
            <a:r>
              <a:rPr lang="en-US" dirty="0"/>
              <a:t> </a:t>
            </a:r>
          </a:p>
          <a:p>
            <a:pPr marL="457200" indent="-457200">
              <a:buNone/>
            </a:pPr>
            <a:r>
              <a:rPr lang="en-US" dirty="0"/>
              <a:t>Elder, T.E., </a:t>
            </a:r>
            <a:r>
              <a:rPr lang="en-US" dirty="0" err="1"/>
              <a:t>Figlio</a:t>
            </a:r>
            <a:r>
              <a:rPr lang="en-US" dirty="0"/>
              <a:t>, D., </a:t>
            </a:r>
            <a:r>
              <a:rPr lang="en-US" dirty="0" err="1"/>
              <a:t>Imberman</a:t>
            </a:r>
            <a:r>
              <a:rPr lang="en-US" dirty="0"/>
              <a:t>, S., and </a:t>
            </a:r>
            <a:r>
              <a:rPr lang="en-US" dirty="0" err="1"/>
              <a:t>Persico</a:t>
            </a:r>
            <a:r>
              <a:rPr lang="en-US" dirty="0"/>
              <a:t>, C. (2021). Segregation and racial gaps in special education: New evidence on the debate over disproportionality. </a:t>
            </a:r>
            <a:r>
              <a:rPr lang="en-US" i="1" dirty="0"/>
              <a:t>Education Next , 21</a:t>
            </a:r>
            <a:r>
              <a:rPr lang="en-US" dirty="0"/>
              <a:t>(2), 62-68. </a:t>
            </a:r>
            <a:r>
              <a:rPr lang="en-US" dirty="0">
                <a:hlinkClick r:id="rId4"/>
              </a:rPr>
              <a:t>https://www.educationnext.org/segregation-racial-gaps-special-education-new-evidence-on-debate-over-disproportionality/</a:t>
            </a:r>
            <a:r>
              <a:rPr lang="en-US" dirty="0"/>
              <a:t> </a:t>
            </a:r>
          </a:p>
          <a:p>
            <a:pPr marL="457200" indent="-457200">
              <a:buNone/>
            </a:pPr>
            <a:r>
              <a:rPr lang="en-US" dirty="0"/>
              <a:t>Hardwick, L. (2024). </a:t>
            </a:r>
            <a:r>
              <a:rPr lang="en-US" i="1" dirty="0"/>
              <a:t>How Ableism Fuels Racism: Dismantling the Hierarchy of Bodies in the Church.</a:t>
            </a:r>
            <a:r>
              <a:rPr lang="en-US" dirty="0"/>
              <a:t> Ada, Michigan: Brazos Press. (released Feb 20, 2024, available in Murray Library)</a:t>
            </a:r>
          </a:p>
          <a:p>
            <a:pPr marL="457200" indent="-457200">
              <a:buNone/>
            </a:pPr>
            <a:r>
              <a:rPr lang="en-US" dirty="0"/>
              <a:t>Harry, B., and </a:t>
            </a:r>
            <a:r>
              <a:rPr lang="en-US" dirty="0" err="1"/>
              <a:t>Klingner</a:t>
            </a:r>
            <a:r>
              <a:rPr lang="en-US" dirty="0"/>
              <a:t>, J. (2022). </a:t>
            </a:r>
            <a:r>
              <a:rPr lang="en-US" i="1" dirty="0"/>
              <a:t>Why Are So Many Students of Color in Special Education?: Understanding Race and Disability in Schools</a:t>
            </a:r>
            <a:r>
              <a:rPr lang="en-US" dirty="0"/>
              <a:t>. New York: Teachers College Press. </a:t>
            </a:r>
          </a:p>
        </p:txBody>
      </p:sp>
    </p:spTree>
    <p:extLst>
      <p:ext uri="{BB962C8B-B14F-4D97-AF65-F5344CB8AC3E}">
        <p14:creationId xmlns:p14="http://schemas.microsoft.com/office/powerpoint/2010/main" val="2086472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0388"/>
            <a:ext cx="10515600" cy="1325563"/>
          </a:xfrm>
        </p:spPr>
        <p:txBody>
          <a:bodyPr>
            <a:noAutofit/>
          </a:bodyPr>
          <a:lstStyle/>
          <a:p>
            <a:r>
              <a:rPr lang="en-US" sz="3200" b="1" dirty="0"/>
              <a:t>Our approach: </a:t>
            </a:r>
            <a:r>
              <a:rPr lang="en-US" sz="3200" dirty="0"/>
              <a:t>some events/ facts</a:t>
            </a:r>
            <a:br>
              <a:rPr lang="en-US" sz="3200" dirty="0"/>
            </a:br>
            <a:r>
              <a:rPr lang="en-US" sz="3200" dirty="0"/>
              <a:t>followed by imagination of possible lived experiences of two example children across a 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5803977"/>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408005" y="2992625"/>
            <a:ext cx="3578087" cy="34010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BOTH</a:t>
            </a:r>
          </a:p>
          <a:p>
            <a:r>
              <a:rPr lang="en-US" dirty="0"/>
              <a:t>Age ten</a:t>
            </a:r>
          </a:p>
          <a:p>
            <a:r>
              <a:rPr lang="en-US" dirty="0"/>
              <a:t>Living in PA</a:t>
            </a:r>
          </a:p>
          <a:p>
            <a:r>
              <a:rPr lang="en-US" dirty="0"/>
              <a:t>Specific learning disability in reading</a:t>
            </a:r>
          </a:p>
          <a:p>
            <a:r>
              <a:rPr lang="en-US" dirty="0"/>
              <a:t>ADHD: executive functioning, memory, self-regulation</a:t>
            </a: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19082" t="5650" r="14976" b="6042"/>
          <a:stretch/>
        </p:blipFill>
        <p:spPr>
          <a:xfrm>
            <a:off x="763759" y="2743200"/>
            <a:ext cx="3072743" cy="4114800"/>
          </a:xfrm>
          <a:prstGeom prst="ellipse">
            <a:avLst/>
          </a:prstGeom>
          <a:ln>
            <a:noFill/>
          </a:ln>
          <a:effectLst>
            <a:softEdge rad="112500"/>
          </a:effectLst>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8792" t="5813" r="15267" b="5880"/>
          <a:stretch/>
        </p:blipFill>
        <p:spPr>
          <a:xfrm>
            <a:off x="8557595" y="2743200"/>
            <a:ext cx="3072741" cy="4114800"/>
          </a:xfrm>
          <a:prstGeom prst="ellipse">
            <a:avLst/>
          </a:prstGeom>
          <a:ln>
            <a:noFill/>
          </a:ln>
          <a:effectLst>
            <a:softEdge rad="112500"/>
          </a:effectLst>
        </p:spPr>
      </p:pic>
    </p:spTree>
    <p:extLst>
      <p:ext uri="{BB962C8B-B14F-4D97-AF65-F5344CB8AC3E}">
        <p14:creationId xmlns:p14="http://schemas.microsoft.com/office/powerpoint/2010/main" val="3363461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7345"/>
            <a:ext cx="10515600" cy="1325563"/>
          </a:xfrm>
        </p:spPr>
        <p:txBody>
          <a:bodyPr>
            <a:normAutofit/>
          </a:bodyPr>
          <a:lstStyle/>
          <a:p>
            <a:r>
              <a:rPr lang="en-US" sz="3600" b="1" dirty="0"/>
              <a:t>1760 to 1895– Carlisle Iron Works</a:t>
            </a:r>
            <a:r>
              <a:rPr lang="en-US" sz="3600" dirty="0"/>
              <a:t>, Boiling Springs, PA</a:t>
            </a:r>
            <a:br>
              <a:rPr lang="en-US" sz="3600" dirty="0"/>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6528793"/>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4752475" y="3094637"/>
            <a:ext cx="6601325" cy="2631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pPr marL="457200" indent="-457200">
              <a:lnSpc>
                <a:spcPct val="100000"/>
              </a:lnSpc>
              <a:spcBef>
                <a:spcPts val="0"/>
              </a:spcBef>
              <a:buNone/>
            </a:pPr>
            <a:r>
              <a:rPr lang="en-US" sz="1800" dirty="0" err="1"/>
              <a:t>Gertner</a:t>
            </a:r>
            <a:r>
              <a:rPr lang="en-US" sz="1800" dirty="0"/>
              <a:t>, L., Moor, C.G., and </a:t>
            </a:r>
            <a:r>
              <a:rPr lang="en-US" sz="1800" dirty="0" err="1"/>
              <a:t>Pfingsten</a:t>
            </a:r>
            <a:r>
              <a:rPr lang="en-US" sz="1800" dirty="0"/>
              <a:t>, B. (February 20, 2023). The iron industry in Boiling Springs. </a:t>
            </a:r>
            <a:r>
              <a:rPr lang="en-US" sz="1800" i="1" dirty="0"/>
              <a:t>The Historical Marker Database</a:t>
            </a:r>
            <a:r>
              <a:rPr lang="en-US" sz="1800" dirty="0"/>
              <a:t>. </a:t>
            </a:r>
            <a:r>
              <a:rPr lang="en-US" sz="1800" dirty="0">
                <a:hlinkClick r:id="rId8"/>
              </a:rPr>
              <a:t>https://www.hmdb.org/m.asp?m=202192</a:t>
            </a:r>
            <a:r>
              <a:rPr lang="en-US" sz="1800" dirty="0"/>
              <a:t> </a:t>
            </a:r>
          </a:p>
          <a:p>
            <a:pPr marL="457200" indent="-457200">
              <a:lnSpc>
                <a:spcPct val="100000"/>
              </a:lnSpc>
              <a:spcBef>
                <a:spcPts val="0"/>
              </a:spcBef>
              <a:buNone/>
            </a:pPr>
            <a:r>
              <a:rPr lang="en-US" sz="1800" dirty="0"/>
              <a:t>Walker, J. E. (1969). Negro Labor in the Charcoal Iron Industry of Southeastern Pennsylvania. In </a:t>
            </a:r>
            <a:r>
              <a:rPr lang="en-US" sz="1800" i="1" dirty="0"/>
              <a:t>The Pennsylvania magazine of history and biography, 93</a:t>
            </a:r>
            <a:r>
              <a:rPr lang="en-US" sz="1800" dirty="0"/>
              <a:t>(4), 466–486. </a:t>
            </a:r>
            <a:r>
              <a:rPr lang="en-US" sz="1800" dirty="0">
                <a:hlinkClick r:id="rId9"/>
              </a:rPr>
              <a:t>https://messiah.primo.exlibrisgroup.com/permalink/01MESSIAH_INST/74pisc/cdi_proquest_journals_1301498371</a:t>
            </a:r>
            <a:endParaRPr lang="en-US" sz="1800" dirty="0"/>
          </a:p>
        </p:txBody>
      </p:sp>
      <p:pic>
        <p:nvPicPr>
          <p:cNvPr id="6" name="Picture 5"/>
          <p:cNvPicPr>
            <a:picLocks noChangeAspect="1"/>
          </p:cNvPicPr>
          <p:nvPr/>
        </p:nvPicPr>
        <p:blipFill rotWithShape="1">
          <a:blip r:embed="rId10"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Tree>
    <p:extLst>
      <p:ext uri="{BB962C8B-B14F-4D97-AF65-F5344CB8AC3E}">
        <p14:creationId xmlns:p14="http://schemas.microsoft.com/office/powerpoint/2010/main" val="2142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3204586"/>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838200" y="1674674"/>
            <a:ext cx="10515600" cy="1325563"/>
          </a:xfrm>
        </p:spPr>
        <p:txBody>
          <a:bodyPr>
            <a:normAutofit/>
          </a:bodyPr>
          <a:lstStyle/>
          <a:p>
            <a:r>
              <a:rPr lang="en-US" sz="3600" b="1" dirty="0"/>
              <a:t>1834 – PA Free School Act</a:t>
            </a:r>
            <a:br>
              <a:rPr lang="en-US" sz="3600" b="1" dirty="0"/>
            </a:br>
            <a:r>
              <a:rPr lang="en-US" sz="3600" b="1" dirty="0"/>
              <a:t>1881 – Desegregation of PA Public Schools</a:t>
            </a:r>
          </a:p>
        </p:txBody>
      </p:sp>
      <p:sp>
        <p:nvSpPr>
          <p:cNvPr id="9" name="Content Placeholder 2"/>
          <p:cNvSpPr txBox="1">
            <a:spLocks/>
          </p:cNvSpPr>
          <p:nvPr/>
        </p:nvSpPr>
        <p:spPr>
          <a:xfrm>
            <a:off x="4752475" y="3094637"/>
            <a:ext cx="6601325" cy="26313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100" dirty="0"/>
          </a:p>
          <a:p>
            <a:pPr marL="457200" indent="-457200">
              <a:lnSpc>
                <a:spcPct val="100000"/>
              </a:lnSpc>
              <a:spcBef>
                <a:spcPts val="0"/>
              </a:spcBef>
              <a:buNone/>
            </a:pPr>
            <a:r>
              <a:rPr lang="en-US" sz="1900" dirty="0"/>
              <a:t>Davidson, L. (n.d.). </a:t>
            </a:r>
            <a:r>
              <a:rPr lang="en-US" sz="1900" i="1" dirty="0"/>
              <a:t>Desegregation of Pennsylvania schools</a:t>
            </a:r>
            <a:r>
              <a:rPr lang="en-US" sz="1900" dirty="0"/>
              <a:t>. NW PA Heritage. Retrieved February 6, 2024, from https://nwpaheritage.org/items/show/98 </a:t>
            </a:r>
          </a:p>
          <a:p>
            <a:pPr marL="457200" indent="-457200">
              <a:lnSpc>
                <a:spcPct val="100000"/>
              </a:lnSpc>
              <a:spcBef>
                <a:spcPts val="0"/>
              </a:spcBef>
              <a:buNone/>
            </a:pPr>
            <a:r>
              <a:rPr lang="en-US" sz="1900" dirty="0" err="1"/>
              <a:t>Mader</a:t>
            </a:r>
            <a:r>
              <a:rPr lang="en-US" sz="1900" dirty="0"/>
              <a:t>, S. (2016). Carlisle public schools: Segregation to integration</a:t>
            </a:r>
            <a:r>
              <a:rPr lang="en-US" sz="1900" i="1" dirty="0"/>
              <a:t>. Gardner Library</a:t>
            </a:r>
            <a:r>
              <a:rPr lang="en-US" sz="1900" dirty="0"/>
              <a:t>. Retrieved February 6, 2024, from https://gardnerlibrary.org/encylopedia/carlisle-public-schools-segregation-integration</a:t>
            </a:r>
          </a:p>
          <a:p>
            <a:pPr marL="457200" indent="-457200">
              <a:lnSpc>
                <a:spcPct val="100000"/>
              </a:lnSpc>
              <a:spcBef>
                <a:spcPts val="0"/>
              </a:spcBef>
              <a:buNone/>
            </a:pPr>
            <a:r>
              <a:rPr lang="en-US" sz="1900" dirty="0"/>
              <a:t>Wickersham, J. P. (1885). </a:t>
            </a:r>
            <a:r>
              <a:rPr lang="en-US" sz="1900" i="1" dirty="0">
                <a:effectLst/>
              </a:rPr>
              <a:t>A history of education in Pennsylvania. </a:t>
            </a:r>
            <a:r>
              <a:rPr lang="en-US" sz="1900" dirty="0">
                <a:effectLst/>
              </a:rPr>
              <a:t>Arno Press. </a:t>
            </a:r>
            <a:r>
              <a:rPr lang="en-US" sz="1900" dirty="0">
                <a:effectLst/>
                <a:hlinkClick r:id="rId8"/>
              </a:rPr>
              <a:t>https://catalog.hathitrust.org/Record/100607524/Home</a:t>
            </a:r>
            <a:endParaRPr lang="en-US" sz="1900" dirty="0">
              <a:effectLst/>
            </a:endParaRPr>
          </a:p>
          <a:p>
            <a:pPr marL="457200" indent="-457200">
              <a:lnSpc>
                <a:spcPct val="100000"/>
              </a:lnSpc>
              <a:spcBef>
                <a:spcPts val="0"/>
              </a:spcBef>
              <a:buNone/>
            </a:pPr>
            <a:r>
              <a:rPr lang="en-US" sz="1900" dirty="0"/>
              <a:t>WITF. (2023). "The Surest Foundation of Happiness ”: Education in Pennsylvania .” </a:t>
            </a:r>
            <a:r>
              <a:rPr lang="en-US" sz="1900" i="1" dirty="0"/>
              <a:t>Stories from PA history</a:t>
            </a:r>
            <a:r>
              <a:rPr lang="en-US" sz="1900" dirty="0"/>
              <a:t>. Retrieved February 6, 2024, from https://explorepahistory.com/story.php?storyId=1-9-21</a:t>
            </a:r>
            <a:r>
              <a:rPr lang="en-US" sz="1900" dirty="0">
                <a:effectLst/>
              </a:rPr>
              <a:t> </a:t>
            </a:r>
            <a:endParaRPr lang="en-US" sz="1900" dirty="0"/>
          </a:p>
        </p:txBody>
      </p:sp>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Tree>
    <p:extLst>
      <p:ext uri="{BB962C8B-B14F-4D97-AF65-F5344CB8AC3E}">
        <p14:creationId xmlns:p14="http://schemas.microsoft.com/office/powerpoint/2010/main" val="101384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674"/>
            <a:ext cx="10515600" cy="1466091"/>
          </a:xfrm>
        </p:spPr>
        <p:txBody>
          <a:bodyPr>
            <a:noAutofit/>
          </a:bodyPr>
          <a:lstStyle/>
          <a:p>
            <a:r>
              <a:rPr lang="en-US" sz="3200" b="1" dirty="0"/>
              <a:t>1954– Supreme Court ruling, Brown v. Board of Education</a:t>
            </a:r>
            <a:r>
              <a:rPr lang="en-US" sz="3200" dirty="0"/>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6541056"/>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4740442" y="3538331"/>
            <a:ext cx="6613358" cy="3185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endParaRPr lang="en-US" sz="1800" dirty="0"/>
          </a:p>
          <a:p>
            <a:pPr marL="457200" indent="-457200">
              <a:lnSpc>
                <a:spcPct val="100000"/>
              </a:lnSpc>
              <a:spcBef>
                <a:spcPts val="600"/>
              </a:spcBef>
              <a:buNone/>
            </a:pPr>
            <a:r>
              <a:rPr lang="en-US" sz="1800" dirty="0"/>
              <a:t>Pruitt, S. (September 7, 2023). Brown v. Board of Education: The first step in the desegregation of America’s schools. History.com. </a:t>
            </a:r>
            <a:r>
              <a:rPr lang="en-US" sz="1800" dirty="0">
                <a:hlinkClick r:id="rId8"/>
              </a:rPr>
              <a:t>https://www.history.com/news/brown-v-board-of-education-the-first-step-in-the-desegregation-of-americas-schools</a:t>
            </a:r>
            <a:r>
              <a:rPr lang="en-US" sz="1800" dirty="0"/>
              <a:t>  </a:t>
            </a:r>
          </a:p>
        </p:txBody>
      </p:sp>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Tree>
    <p:extLst>
      <p:ext uri="{BB962C8B-B14F-4D97-AF65-F5344CB8AC3E}">
        <p14:creationId xmlns:p14="http://schemas.microsoft.com/office/powerpoint/2010/main" val="125908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3075315"/>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a:spLocks noGrp="1"/>
          </p:cNvSpPr>
          <p:nvPr>
            <p:ph type="title"/>
          </p:nvPr>
        </p:nvSpPr>
        <p:spPr>
          <a:xfrm>
            <a:off x="838200" y="1674674"/>
            <a:ext cx="10515600" cy="1466091"/>
          </a:xfrm>
        </p:spPr>
        <p:txBody>
          <a:bodyPr>
            <a:noAutofit/>
          </a:bodyPr>
          <a:lstStyle/>
          <a:p>
            <a:r>
              <a:rPr lang="en-US" sz="3200" b="1" dirty="0"/>
              <a:t>1966– Elementary and Secondary Education Act, Grade Leveling</a:t>
            </a:r>
            <a:endParaRPr lang="en-US" sz="3200" dirty="0"/>
          </a:p>
        </p:txBody>
      </p:sp>
      <p:sp>
        <p:nvSpPr>
          <p:cNvPr id="9" name="Content Placeholder 2"/>
          <p:cNvSpPr txBox="1">
            <a:spLocks/>
          </p:cNvSpPr>
          <p:nvPr/>
        </p:nvSpPr>
        <p:spPr>
          <a:xfrm>
            <a:off x="4740442" y="3538331"/>
            <a:ext cx="6613358" cy="31852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endParaRPr lang="en-US" sz="1800" dirty="0"/>
          </a:p>
          <a:p>
            <a:pPr marL="457200" indent="-457200">
              <a:lnSpc>
                <a:spcPct val="100000"/>
              </a:lnSpc>
              <a:spcBef>
                <a:spcPts val="600"/>
              </a:spcBef>
              <a:buNone/>
            </a:pPr>
            <a:r>
              <a:rPr lang="en-US" sz="1800" dirty="0"/>
              <a:t>Darling-Hammond, L. (1998). Unequal opportunity: Race and education. </a:t>
            </a:r>
            <a:r>
              <a:rPr lang="en-US" sz="1800" i="1" dirty="0"/>
              <a:t>The Brookings Review</a:t>
            </a:r>
            <a:r>
              <a:rPr lang="en-US" sz="1800" dirty="0"/>
              <a:t>, </a:t>
            </a:r>
            <a:r>
              <a:rPr lang="en-US" sz="1800" i="1" dirty="0"/>
              <a:t>16</a:t>
            </a:r>
            <a:r>
              <a:rPr lang="en-US" sz="1800" dirty="0"/>
              <a:t>(2), 28–32. </a:t>
            </a:r>
            <a:r>
              <a:rPr lang="en-US" sz="1800" dirty="0">
                <a:hlinkClick r:id="rId8"/>
              </a:rPr>
              <a:t>https://doi.org/10.2307/20080779</a:t>
            </a:r>
            <a:endParaRPr lang="en-US" sz="1800" dirty="0"/>
          </a:p>
          <a:p>
            <a:pPr marL="457200" indent="-457200">
              <a:lnSpc>
                <a:spcPct val="100000"/>
              </a:lnSpc>
              <a:spcBef>
                <a:spcPts val="600"/>
              </a:spcBef>
              <a:buNone/>
            </a:pPr>
            <a:r>
              <a:rPr lang="en-US" sz="1800" dirty="0" err="1"/>
              <a:t>Kohli</a:t>
            </a:r>
            <a:r>
              <a:rPr lang="en-US" sz="1800" dirty="0"/>
              <a:t>, R., Pizarro, M., &amp; </a:t>
            </a:r>
            <a:r>
              <a:rPr lang="en-US" sz="1800" dirty="0" err="1"/>
              <a:t>Nevárez</a:t>
            </a:r>
            <a:r>
              <a:rPr lang="en-US" sz="1800" dirty="0"/>
              <a:t>, A. (2017). The “New Racism” of K-12 schools: Centering critical research on racism. </a:t>
            </a:r>
            <a:r>
              <a:rPr lang="en-US" sz="1800" i="1" dirty="0"/>
              <a:t>Review of Research in Education</a:t>
            </a:r>
            <a:r>
              <a:rPr lang="en-US" sz="1800" dirty="0"/>
              <a:t>, </a:t>
            </a:r>
            <a:r>
              <a:rPr lang="en-US" sz="1800" i="1" dirty="0"/>
              <a:t>41</a:t>
            </a:r>
            <a:r>
              <a:rPr lang="en-US" sz="1800" dirty="0"/>
              <a:t>(1), 182–202. https://doi.org/10.3102/0091732X16686949</a:t>
            </a:r>
          </a:p>
        </p:txBody>
      </p:sp>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Tree>
    <p:extLst>
      <p:ext uri="{BB962C8B-B14F-4D97-AF65-F5344CB8AC3E}">
        <p14:creationId xmlns:p14="http://schemas.microsoft.com/office/powerpoint/2010/main" val="246210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674"/>
            <a:ext cx="10515600" cy="805794"/>
          </a:xfrm>
        </p:spPr>
        <p:txBody>
          <a:bodyPr>
            <a:normAutofit/>
          </a:bodyPr>
          <a:lstStyle/>
          <a:p>
            <a:r>
              <a:rPr lang="en-US" sz="3600" b="1" dirty="0"/>
              <a:t>Education for All Handicapped Children Act (1975)</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323011"/>
              </p:ext>
            </p:extLst>
          </p:nvPr>
        </p:nvGraphicFramePr>
        <p:xfrm>
          <a:off x="838200" y="329366"/>
          <a:ext cx="10515600" cy="134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4716379" y="3597442"/>
            <a:ext cx="6637420" cy="2579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600"/>
              </a:spcBef>
              <a:buNone/>
            </a:pPr>
            <a:endParaRPr lang="en-US" sz="2400" dirty="0"/>
          </a:p>
          <a:p>
            <a:pPr marL="457200" indent="-457200">
              <a:lnSpc>
                <a:spcPct val="100000"/>
              </a:lnSpc>
              <a:spcBef>
                <a:spcPts val="600"/>
              </a:spcBef>
              <a:buNone/>
            </a:pPr>
            <a:endParaRPr lang="en-US" sz="2400" dirty="0"/>
          </a:p>
          <a:p>
            <a:pPr marL="457200" indent="-457200">
              <a:lnSpc>
                <a:spcPct val="100000"/>
              </a:lnSpc>
              <a:spcBef>
                <a:spcPts val="600"/>
              </a:spcBef>
              <a:buNone/>
            </a:pPr>
            <a:r>
              <a:rPr lang="en-US" sz="1800" dirty="0" err="1"/>
              <a:t>Dalien</a:t>
            </a:r>
            <a:r>
              <a:rPr lang="en-US" sz="1800" dirty="0"/>
              <a:t>, L. (2022). The history of special education. </a:t>
            </a:r>
            <a:r>
              <a:rPr lang="en-US" sz="1800" i="1" dirty="0"/>
              <a:t>Special Ed Resource.com. </a:t>
            </a:r>
            <a:r>
              <a:rPr lang="en-US" sz="1800" dirty="0">
                <a:hlinkClick r:id="rId8"/>
              </a:rPr>
              <a:t>https://specialedresource.com/history-special-education</a:t>
            </a:r>
            <a:endParaRPr lang="en-US" sz="1800" dirty="0"/>
          </a:p>
        </p:txBody>
      </p:sp>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19082" t="5650" r="14976" b="6042"/>
          <a:stretch/>
        </p:blipFill>
        <p:spPr>
          <a:xfrm>
            <a:off x="655248" y="3272908"/>
            <a:ext cx="1843644" cy="2468880"/>
          </a:xfrm>
          <a:prstGeom prst="ellipse">
            <a:avLst/>
          </a:prstGeom>
          <a:ln>
            <a:noFill/>
          </a:ln>
          <a:effectLst>
            <a:softEdge rad="112500"/>
          </a:effectLst>
        </p:spPr>
      </p:pic>
      <p:pic>
        <p:nvPicPr>
          <p:cNvPr id="9" name="Picture 8"/>
          <p:cNvPicPr>
            <a:picLocks noChangeAspect="1"/>
          </p:cNvPicPr>
          <p:nvPr/>
        </p:nvPicPr>
        <p:blipFill rotWithShape="1">
          <a:blip r:embed="rId10" cstate="print">
            <a:extLst>
              <a:ext uri="{28A0092B-C50C-407E-A947-70E740481C1C}">
                <a14:useLocalDpi xmlns:a14="http://schemas.microsoft.com/office/drawing/2010/main" val="0"/>
              </a:ext>
            </a:extLst>
          </a:blip>
          <a:srcRect l="18792" t="5813" r="15267" b="5880"/>
          <a:stretch/>
        </p:blipFill>
        <p:spPr>
          <a:xfrm>
            <a:off x="2498892" y="3272908"/>
            <a:ext cx="1843644" cy="2468880"/>
          </a:xfrm>
          <a:prstGeom prst="ellipse">
            <a:avLst/>
          </a:prstGeom>
          <a:ln>
            <a:noFill/>
          </a:ln>
          <a:effectLst>
            <a:softEdge rad="112500"/>
          </a:effectLst>
        </p:spPr>
      </p:pic>
    </p:spTree>
    <p:extLst>
      <p:ext uri="{BB962C8B-B14F-4D97-AF65-F5344CB8AC3E}">
        <p14:creationId xmlns:p14="http://schemas.microsoft.com/office/powerpoint/2010/main" val="337309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2878</TotalTime>
  <Words>3258</Words>
  <Application>Microsoft Office PowerPoint</Application>
  <PresentationFormat>Widescreen</PresentationFormat>
  <Paragraphs>289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Examining the Lived Experience of Disabilities  through Gender and Race</vt:lpstr>
      <vt:lpstr>Presenters</vt:lpstr>
      <vt:lpstr>Key Citations</vt:lpstr>
      <vt:lpstr>Our approach: some events/ facts followed by imagination of possible lived experiences of two example children across a timeline</vt:lpstr>
      <vt:lpstr>1760 to 1895– Carlisle Iron Works, Boiling Springs, PA </vt:lpstr>
      <vt:lpstr>1834 – PA Free School Act 1881 – Desegregation of PA Public Schools</vt:lpstr>
      <vt:lpstr>1954– Supreme Court ruling, Brown v. Board of Education  </vt:lpstr>
      <vt:lpstr>1966– Elementary and Secondary Education Act, Grade Leveling</vt:lpstr>
      <vt:lpstr>Education for All Handicapped Children Act (1975)</vt:lpstr>
      <vt:lpstr>PowerPoint Presentation</vt:lpstr>
      <vt:lpstr>PowerPoint Presentation</vt:lpstr>
      <vt:lpstr>2016 to 2024 -- Fair Funding for Public Schools in PA</vt:lpstr>
      <vt:lpstr>PowerPoint Presentation</vt:lpstr>
      <vt:lpstr>PowerPoint Presentation</vt:lpstr>
      <vt:lpstr>PowerPoint Presentation</vt:lpstr>
      <vt:lpstr>Let’s DISCUSS our visions for the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Lived Experience of Disabilities  through Gender and Race</dc:title>
  <dc:creator>Burchard, Melinda</dc:creator>
  <cp:lastModifiedBy>Burchard, Melinda</cp:lastModifiedBy>
  <cp:revision>58</cp:revision>
  <dcterms:created xsi:type="dcterms:W3CDTF">2023-10-31T19:21:05Z</dcterms:created>
  <dcterms:modified xsi:type="dcterms:W3CDTF">2024-02-06T23:29:55Z</dcterms:modified>
</cp:coreProperties>
</file>